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</p:sldMasterIdLst>
  <p:notesMasterIdLst>
    <p:notesMasterId r:id="rId76"/>
  </p:notesMasterIdLst>
  <p:handoutMasterIdLst>
    <p:handoutMasterId r:id="rId77"/>
  </p:handoutMasterIdLst>
  <p:sldIdLst>
    <p:sldId id="337" r:id="rId4"/>
    <p:sldId id="256" r:id="rId5"/>
    <p:sldId id="281" r:id="rId6"/>
    <p:sldId id="282" r:id="rId7"/>
    <p:sldId id="283" r:id="rId8"/>
    <p:sldId id="284" r:id="rId9"/>
    <p:sldId id="290" r:id="rId10"/>
    <p:sldId id="286" r:id="rId11"/>
    <p:sldId id="287" r:id="rId12"/>
    <p:sldId id="288" r:id="rId13"/>
    <p:sldId id="289" r:id="rId14"/>
    <p:sldId id="291" r:id="rId15"/>
    <p:sldId id="285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350" r:id="rId72"/>
    <p:sldId id="351" r:id="rId73"/>
    <p:sldId id="352" r:id="rId74"/>
    <p:sldId id="338" r:id="rId75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EFAEC0A-9123-4740-9C7D-3FC6450BC2DA}">
          <p14:sldIdLst>
            <p14:sldId id="337"/>
          </p14:sldIdLst>
        </p14:section>
        <p14:section name="Deep Cognition" id="{BF30D088-96FD-4D8C-A032-633C88BBB577}">
          <p14:sldIdLst>
            <p14:sldId id="256"/>
            <p14:sldId id="281"/>
            <p14:sldId id="282"/>
            <p14:sldId id="283"/>
            <p14:sldId id="284"/>
            <p14:sldId id="290"/>
            <p14:sldId id="286"/>
            <p14:sldId id="287"/>
            <p14:sldId id="288"/>
            <p14:sldId id="289"/>
            <p14:sldId id="291"/>
            <p14:sldId id="285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Playground" id="{509C5A1D-D4F4-47A0-A8C6-5BF22FB6A423}">
          <p14:sldIdLst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1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4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t>31/07/2019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t>31/07/2019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48196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028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1409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5579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70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519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71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75451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7399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3819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5753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8651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5323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54524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54748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7618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3921A-2FC3-43EF-BCD8-5D969507914C}" type="datetime1">
              <a:rPr lang="id-ID" smtClean="0"/>
              <a:t>31/07/2019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A8328-5408-4337-9580-13EEEE3F48DF}" type="datetime1">
              <a:rPr lang="id-ID" smtClean="0"/>
              <a:t>31/07/2019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A6470-0931-4647-ADD0-98D99641081B}" type="datetime1">
              <a:rPr lang="id-ID" smtClean="0"/>
              <a:t>31/07/2019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748B-338C-49B4-8A1A-7831194AF020}" type="datetime1">
              <a:rPr lang="id-ID" smtClean="0"/>
              <a:t>31/07/2019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C614F-C26B-486E-ABEF-13D2FD15107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702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DC46B-8459-4006-8C96-00C013252340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350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34294-F452-4A06-90DB-E25C236E1EC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6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B572-D4D3-453C-A1DB-4918CD50DDEB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2952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458F6-D11C-4104-964D-B515E31F2D57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639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59F-54B2-4300-A4C6-17AC1D85B9C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74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20557642-0CCE-48DF-8BE1-C4A05FFC3209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CDBFB-219D-4C5F-9389-42CE3F8B939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788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2187-7AE0-4552-AE90-820FAC18F45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188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356CF-E86C-4228-BF5F-CCF14669568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063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1545E-CA55-4961-B588-B35F97BF06B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299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D7A7-6546-440D-8829-96927B112B8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6993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3A7B5-C37B-4CBE-9D82-1AD04A5F57C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136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0695-6096-40A7-84F0-C43013EE5603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0572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C62A8-3731-419B-B998-3EA24A37DBC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5776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894A-4DBD-4133-B368-8E078892F62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7003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5F20C-4AD9-4FCA-BDD9-8227E3E8977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62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/>
              <a:t>Bagian berapa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17FF4-29E0-4648-A401-AA377EDF3EC7}" type="datetime1">
              <a:rPr lang="id-ID" smtClean="0"/>
              <a:t>31/07/2019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B2BC8-2ECF-42F4-952E-050D0DAA8740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0675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75AF8-B060-4457-8A82-1D5574A3FE03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1092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D111-0B32-4885-A9BD-22247BA6605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4364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888E3-6AFF-4AC2-918A-1A405386F0D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4266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73D1D-576E-436F-B49E-AFC83ECBA1F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9827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3802-1B38-4422-B27D-F82E3695B22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87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B9D7C-E591-477E-931D-51BF094DC44A}" type="datetime1">
              <a:rPr lang="id-ID" smtClean="0"/>
              <a:t>31/07/2019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6298-7766-4C18-ACE5-5741DB194B7B}" type="datetime1">
              <a:rPr lang="id-ID" smtClean="0"/>
              <a:t>31/07/2019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85154-48F0-4F70-8781-12A4F11E8402}" type="datetime1">
              <a:rPr lang="id-ID" smtClean="0"/>
              <a:t>31/07/2019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6D11A-1723-4FB7-B02A-1667DA9BF987}" type="datetime1">
              <a:rPr lang="id-ID" smtClean="0"/>
              <a:t>31/07/2019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FAA7B-BF6C-4AA1-AA86-4A8995753AA3}" type="datetime1">
              <a:rPr lang="id-ID" smtClean="0"/>
              <a:t>31/07/2019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2EBC0-3EF2-4328-A290-9F19656DDCAC}" type="datetime1">
              <a:rPr lang="id-ID" smtClean="0"/>
              <a:t>31/07/2019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25C41-5D78-4B64-93C3-40A5177FB55B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2" y="75067"/>
            <a:ext cx="385103" cy="39677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E6B6288-298F-4CFA-A1FE-BF589A9D08F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55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22DA1E38-4734-45D8-BC25-223004A2E2B7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57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playground.tensorflow.org/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8C021-37DA-46E5-9AD3-3B84C99B76D6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ACEB73-ABD7-4056-BE89-FE21C79EAA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3" y="136523"/>
            <a:ext cx="670457" cy="91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11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CB5EAD-1681-44C8-B290-231431F8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8028"/>
            <a:ext cx="9144000" cy="3701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Project </a:t>
            </a:r>
            <a:r>
              <a:rPr lang="en-US" dirty="0" err="1"/>
              <a:t>Baru</a:t>
            </a:r>
            <a:r>
              <a:rPr lang="en-US" dirty="0"/>
              <a:t> (3)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BC541-D77D-4372-BE87-56507B015F9E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06AFDF-CDB4-4AFC-8C84-32A59F394688}"/>
              </a:ext>
            </a:extLst>
          </p:cNvPr>
          <p:cNvSpPr/>
          <p:nvPr/>
        </p:nvSpPr>
        <p:spPr>
          <a:xfrm>
            <a:off x="2593779" y="2553895"/>
            <a:ext cx="5464398" cy="1262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709D18-629A-4C0D-9005-6F11C22211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2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Membuka</a:t>
            </a:r>
            <a:r>
              <a:rPr lang="en-US" dirty="0"/>
              <a:t> Project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6725E-FE11-44C9-9C8A-D4E6809F92CE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05F01A-B237-4FE8-83FE-2AD0AD19D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8852"/>
            <a:ext cx="9144000" cy="388029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706AFDF-CDB4-4AFC-8C84-32A59F394688}"/>
              </a:ext>
            </a:extLst>
          </p:cNvPr>
          <p:cNvSpPr/>
          <p:nvPr/>
        </p:nvSpPr>
        <p:spPr>
          <a:xfrm>
            <a:off x="5897217" y="2553896"/>
            <a:ext cx="649357" cy="10374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C204AC-BD6D-4141-B536-77A6560270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8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AED3-265D-4019-8CEA-4B8EA10E4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Mengatur</a:t>
            </a:r>
            <a:r>
              <a:rPr lang="en-US" dirty="0"/>
              <a:t> Dataset Pada Project Deep 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C1470-E7C1-4998-BD4D-3CA70F8CE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Bagian</a:t>
            </a:r>
            <a:r>
              <a:rPr lang="en-US" dirty="0"/>
              <a:t>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E0B5A-AFE1-4D9D-8206-27CB0FB8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19A4-D0E9-44E8-9D06-F82876A67DF3}" type="datetime1">
              <a:rPr lang="id-ID" smtClean="0"/>
              <a:t>31/07/2019</a:t>
            </a:fld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12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BFB0A2-6B3E-46F7-8EDF-80D9A65EAD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86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C1489-E697-486D-B499-043A4AEE630F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70D621F-9C1D-4B49-A400-983DB90F6E1B}"/>
              </a:ext>
            </a:extLst>
          </p:cNvPr>
          <p:cNvSpPr txBox="1">
            <a:spLocks/>
          </p:cNvSpPr>
          <p:nvPr/>
        </p:nvSpPr>
        <p:spPr>
          <a:xfrm>
            <a:off x="184897" y="1328420"/>
            <a:ext cx="7792193" cy="11802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Terdapat</a:t>
            </a:r>
            <a:r>
              <a:rPr lang="en-US" dirty="0"/>
              <a:t> 2 </a:t>
            </a:r>
            <a:r>
              <a:rPr lang="en-US" dirty="0" err="1"/>
              <a:t>jenis</a:t>
            </a:r>
            <a:r>
              <a:rPr lang="en-US" dirty="0"/>
              <a:t> datasets:</a:t>
            </a:r>
          </a:p>
          <a:p>
            <a:pPr lvl="1"/>
            <a:r>
              <a:rPr lang="en-US" dirty="0"/>
              <a:t>Public Datasets- </a:t>
            </a:r>
            <a:r>
              <a:rPr lang="en-US" dirty="0" err="1"/>
              <a:t>Disediakan</a:t>
            </a:r>
            <a:r>
              <a:rPr lang="en-US" dirty="0"/>
              <a:t> oleh deep cognition</a:t>
            </a:r>
          </a:p>
          <a:p>
            <a:pPr lvl="1"/>
            <a:r>
              <a:rPr lang="en-US" dirty="0"/>
              <a:t>My Datasets- </a:t>
            </a:r>
            <a:r>
              <a:rPr lang="en-US" dirty="0" err="1"/>
              <a:t>Diupload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oleh user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2CB56D-AF99-401D-A89F-87C8927A0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8338"/>
            <a:ext cx="9144000" cy="368611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796004C-F0E6-47A8-A171-911608D361DA}"/>
              </a:ext>
            </a:extLst>
          </p:cNvPr>
          <p:cNvSpPr/>
          <p:nvPr/>
        </p:nvSpPr>
        <p:spPr>
          <a:xfrm>
            <a:off x="1895061" y="2797759"/>
            <a:ext cx="1590261" cy="6312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058018-702F-4B71-BF24-49B4CA0EB6F4}"/>
              </a:ext>
            </a:extLst>
          </p:cNvPr>
          <p:cNvSpPr/>
          <p:nvPr/>
        </p:nvSpPr>
        <p:spPr>
          <a:xfrm>
            <a:off x="6956170" y="2768576"/>
            <a:ext cx="1590261" cy="6312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5A15C5-B2CD-465F-93EB-F1A2D14B71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36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AED3-265D-4019-8CEA-4B8EA10E4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Memulai</a:t>
            </a:r>
            <a:r>
              <a:rPr lang="en-US" dirty="0"/>
              <a:t> Project Dari Sample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C1470-E7C1-4998-BD4D-3CA70F8CE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Bagian</a:t>
            </a:r>
            <a:r>
              <a:rPr lang="en-US" dirty="0"/>
              <a:t>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E0B5A-AFE1-4D9D-8206-27CB0FB8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3A4E-16DC-4E2E-AA39-E656E7C5D8CD}" type="datetime1">
              <a:rPr lang="id-ID" smtClean="0"/>
              <a:t>31/07/2019</a:t>
            </a:fld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14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F0289F-B04A-4DD8-AC7C-FEBAFEA710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22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Memilih</a:t>
            </a:r>
            <a:r>
              <a:rPr lang="en-US" dirty="0"/>
              <a:t> Sample Datasets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2DC81-3051-47E5-9F7C-FEBCE5DF653E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A42BEB-B62B-4165-A6DD-4CB000AB4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" y="1623354"/>
            <a:ext cx="9144000" cy="244509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B058018-702F-4B71-BF24-49B4CA0EB6F4}"/>
              </a:ext>
            </a:extLst>
          </p:cNvPr>
          <p:cNvSpPr/>
          <p:nvPr/>
        </p:nvSpPr>
        <p:spPr>
          <a:xfrm>
            <a:off x="857206" y="2396434"/>
            <a:ext cx="1766724" cy="7973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220DB2-9463-42C6-9FE1-84C17E16F8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7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Pembagian</a:t>
            </a:r>
            <a:r>
              <a:rPr lang="en-US" dirty="0"/>
              <a:t> Training, Validation dan Test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262C-ABD3-4D20-8F8E-8F577022BAAC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7637B-3AE7-42E0-9EF8-138E1B62D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558"/>
            <a:ext cx="9144000" cy="214238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B058018-702F-4B71-BF24-49B4CA0EB6F4}"/>
              </a:ext>
            </a:extLst>
          </p:cNvPr>
          <p:cNvSpPr/>
          <p:nvPr/>
        </p:nvSpPr>
        <p:spPr>
          <a:xfrm>
            <a:off x="2354385" y="2077967"/>
            <a:ext cx="1766724" cy="7973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C3DCA4-94BC-4A76-A05E-D23D880EB18F}"/>
              </a:ext>
            </a:extLst>
          </p:cNvPr>
          <p:cNvSpPr txBox="1">
            <a:spLocks/>
          </p:cNvSpPr>
          <p:nvPr/>
        </p:nvSpPr>
        <p:spPr>
          <a:xfrm>
            <a:off x="184897" y="3429000"/>
            <a:ext cx="8959103" cy="27806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Training</a:t>
            </a:r>
            <a:r>
              <a:rPr lang="en-US" dirty="0"/>
              <a:t> Dataset: </a:t>
            </a:r>
            <a:r>
              <a:rPr lang="en-US" dirty="0" err="1"/>
              <a:t>Sampel</a:t>
            </a:r>
            <a:r>
              <a:rPr lang="en-US" dirty="0"/>
              <a:t> data yang </a:t>
            </a:r>
            <a:r>
              <a:rPr lang="en-US" dirty="0" err="1"/>
              <a:t>digunakan</a:t>
            </a:r>
            <a:r>
              <a:rPr lang="en-US" dirty="0"/>
              <a:t> agar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model.</a:t>
            </a:r>
          </a:p>
          <a:p>
            <a:r>
              <a:rPr lang="en-US" b="1" dirty="0" err="1"/>
              <a:t>Validasi</a:t>
            </a:r>
            <a:r>
              <a:rPr lang="en-US" dirty="0"/>
              <a:t> Dataset: </a:t>
            </a:r>
            <a:r>
              <a:rPr lang="en-US" dirty="0" err="1"/>
              <a:t>Sampel</a:t>
            </a:r>
            <a:r>
              <a:rPr lang="en-US" dirty="0"/>
              <a:t> data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evaluasi</a:t>
            </a:r>
            <a:r>
              <a:rPr lang="en-US" dirty="0"/>
              <a:t> model yang </a:t>
            </a:r>
            <a:r>
              <a:rPr lang="en-US" dirty="0" err="1"/>
              <a:t>tidak</a:t>
            </a:r>
            <a:r>
              <a:rPr lang="en-US" dirty="0"/>
              <a:t> bias pada dataset </a:t>
            </a:r>
            <a:r>
              <a:rPr lang="en-US" dirty="0" err="1"/>
              <a:t>pelatihan</a:t>
            </a:r>
            <a:r>
              <a:rPr lang="en-US" dirty="0"/>
              <a:t>,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menyetel</a:t>
            </a:r>
            <a:r>
              <a:rPr lang="en-US" dirty="0"/>
              <a:t> model hyperparameters. </a:t>
            </a:r>
          </a:p>
          <a:p>
            <a:pPr lvl="1"/>
            <a:r>
              <a:rPr lang="en-US" dirty="0" err="1"/>
              <a:t>Evaluasi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bias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keterampilan</a:t>
            </a:r>
            <a:r>
              <a:rPr lang="en-US" dirty="0"/>
              <a:t> pada dataset </a:t>
            </a:r>
            <a:r>
              <a:rPr lang="en-US" dirty="0" err="1"/>
              <a:t>validasi</a:t>
            </a:r>
            <a:r>
              <a:rPr lang="en-US" dirty="0"/>
              <a:t> </a:t>
            </a:r>
            <a:r>
              <a:rPr lang="en-US" dirty="0" err="1"/>
              <a:t>dimasukkan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model.</a:t>
            </a:r>
          </a:p>
          <a:p>
            <a:r>
              <a:rPr lang="en-US" b="1" dirty="0"/>
              <a:t>Test</a:t>
            </a:r>
            <a:r>
              <a:rPr lang="en-US" dirty="0"/>
              <a:t> Dataset: </a:t>
            </a:r>
            <a:r>
              <a:rPr lang="en-US" dirty="0" err="1"/>
              <a:t>Sampel</a:t>
            </a:r>
            <a:r>
              <a:rPr lang="en-US" dirty="0"/>
              <a:t> data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evaluasi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bias </a:t>
            </a:r>
            <a:r>
              <a:rPr lang="en-US" dirty="0" err="1"/>
              <a:t>dari</a:t>
            </a:r>
            <a:r>
              <a:rPr lang="en-US" dirty="0"/>
              <a:t> model </a:t>
            </a:r>
            <a:r>
              <a:rPr lang="en-US" dirty="0" err="1"/>
              <a:t>akhir</a:t>
            </a:r>
            <a:r>
              <a:rPr lang="en-US" dirty="0"/>
              <a:t> yang </a:t>
            </a:r>
            <a:r>
              <a:rPr lang="en-US" dirty="0" err="1"/>
              <a:t>sesuai</a:t>
            </a:r>
            <a:r>
              <a:rPr lang="en-US" dirty="0"/>
              <a:t> pada training dataset.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5151A6-AA2C-418E-B167-FBCE195B43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01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Datasets pada </a:t>
            </a:r>
            <a:r>
              <a:rPr lang="en-US" dirty="0" err="1"/>
              <a:t>Memori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C0C86-A4D3-4C42-A578-2682B3C26303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C3DCA4-94BC-4A76-A05E-D23D880EB18F}"/>
              </a:ext>
            </a:extLst>
          </p:cNvPr>
          <p:cNvSpPr txBox="1">
            <a:spLocks/>
          </p:cNvSpPr>
          <p:nvPr/>
        </p:nvSpPr>
        <p:spPr>
          <a:xfrm>
            <a:off x="92448" y="3642865"/>
            <a:ext cx="8959103" cy="1308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"One batch at a time" </a:t>
            </a:r>
            <a:r>
              <a:rPr lang="en-US" dirty="0" err="1"/>
              <a:t>atau</a:t>
            </a:r>
            <a:r>
              <a:rPr lang="en-US" dirty="0"/>
              <a:t> "full dataset"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memuat</a:t>
            </a:r>
            <a:r>
              <a:rPr lang="en-US" dirty="0"/>
              <a:t> dataset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memori</a:t>
            </a:r>
            <a:r>
              <a:rPr lang="en-US" dirty="0"/>
              <a:t>. </a:t>
            </a:r>
          </a:p>
          <a:p>
            <a:r>
              <a:rPr lang="en-US" dirty="0" err="1"/>
              <a:t>Opsi</a:t>
            </a:r>
            <a:r>
              <a:rPr lang="en-US" dirty="0"/>
              <a:t> "full dataset"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RAM yang </a:t>
            </a:r>
            <a:r>
              <a:rPr lang="en-US" dirty="0" err="1"/>
              <a:t>baik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5ED394-885E-4137-B131-173976DD8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" y="1474423"/>
            <a:ext cx="9144000" cy="207604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B058018-702F-4B71-BF24-49B4CA0EB6F4}"/>
              </a:ext>
            </a:extLst>
          </p:cNvPr>
          <p:cNvSpPr/>
          <p:nvPr/>
        </p:nvSpPr>
        <p:spPr>
          <a:xfrm>
            <a:off x="2354385" y="2875722"/>
            <a:ext cx="1766724" cy="553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10C8F7-E8E1-4A68-A60D-710267D99E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86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Mengacak</a:t>
            </a:r>
            <a:r>
              <a:rPr lang="en-US" dirty="0"/>
              <a:t> Datasets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9D9E-E684-40FF-9230-D02C2F2CF03C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C3DCA4-94BC-4A76-A05E-D23D880EB18F}"/>
              </a:ext>
            </a:extLst>
          </p:cNvPr>
          <p:cNvSpPr txBox="1">
            <a:spLocks/>
          </p:cNvSpPr>
          <p:nvPr/>
        </p:nvSpPr>
        <p:spPr>
          <a:xfrm>
            <a:off x="92447" y="3751183"/>
            <a:ext cx="8959103" cy="1308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Centang</a:t>
            </a:r>
            <a:r>
              <a:rPr lang="en-US" dirty="0"/>
              <a:t> “shuffle data”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mengacak</a:t>
            </a:r>
            <a:r>
              <a:rPr lang="en-US" dirty="0"/>
              <a:t> data pada datasets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058018-702F-4B71-BF24-49B4CA0EB6F4}"/>
              </a:ext>
            </a:extLst>
          </p:cNvPr>
          <p:cNvSpPr/>
          <p:nvPr/>
        </p:nvSpPr>
        <p:spPr>
          <a:xfrm>
            <a:off x="2354385" y="2875722"/>
            <a:ext cx="1766724" cy="553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176285-CC7E-434F-BFF4-6AAE3D138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74424"/>
            <a:ext cx="9144000" cy="217714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DF5F153-C3FE-42A2-8488-06CC9B580DF0}"/>
              </a:ext>
            </a:extLst>
          </p:cNvPr>
          <p:cNvSpPr/>
          <p:nvPr/>
        </p:nvSpPr>
        <p:spPr>
          <a:xfrm>
            <a:off x="3805499" y="2875722"/>
            <a:ext cx="1766724" cy="553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7AD8B8-5B26-4C6B-B823-CF8ABABF11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80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AED3-265D-4019-8CEA-4B8EA10E4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n-NO" dirty="0"/>
              <a:t>Memvisualisasikan Datasets dan Rekayasa Fitur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C1470-E7C1-4998-BD4D-3CA70F8CE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Bagian</a:t>
            </a:r>
            <a:r>
              <a:rPr lang="en-US" dirty="0"/>
              <a:t> 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E0B5A-AFE1-4D9D-8206-27CB0FB8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2F08-6759-4D43-A5D7-181C5FA72BC9}" type="datetime1">
              <a:rPr lang="id-ID" smtClean="0"/>
              <a:t>31/07/2019</a:t>
            </a:fld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19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4D598E-3108-4D32-9831-CD1EBE868C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19100" y="2476499"/>
            <a:ext cx="5771307" cy="1419226"/>
          </a:xfrm>
        </p:spPr>
        <p:txBody>
          <a:bodyPr/>
          <a:lstStyle/>
          <a:p>
            <a:r>
              <a:rPr lang="id-ID" sz="3900" dirty="0"/>
              <a:t>Bermain dengan Platform Deep Learning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8BB23-BACF-4AEC-B275-62DDFD3515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724523"/>
            <a:ext cx="670457" cy="91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Fitur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422AE-8EC2-4362-93EF-7D8121178ED5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6E7EC5-F8E3-45EE-9899-F03ECE293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7320"/>
            <a:ext cx="9144000" cy="414002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395CC00-EB79-4829-8CD4-2F0DB34E5844}"/>
              </a:ext>
            </a:extLst>
          </p:cNvPr>
          <p:cNvSpPr/>
          <p:nvPr/>
        </p:nvSpPr>
        <p:spPr>
          <a:xfrm>
            <a:off x="1179443" y="3962400"/>
            <a:ext cx="5650688" cy="42407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0F94BA-0AD0-44E4-A36C-ECBCAB323D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2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(2)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8B627-231A-4AA5-8F4C-3BA97EB867F4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2595807F-CD66-4F58-871D-CDDC8E07990D}"/>
              </a:ext>
            </a:extLst>
          </p:cNvPr>
          <p:cNvSpPr txBox="1">
            <a:spLocks/>
          </p:cNvSpPr>
          <p:nvPr/>
        </p:nvSpPr>
        <p:spPr>
          <a:xfrm>
            <a:off x="92448" y="1878359"/>
            <a:ext cx="8959103" cy="4124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Pada </a:t>
            </a:r>
            <a:r>
              <a:rPr lang="en-US" dirty="0" err="1"/>
              <a:t>bagian</a:t>
            </a:r>
            <a:r>
              <a:rPr lang="en-US" dirty="0"/>
              <a:t> data, user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dataset yang </a:t>
            </a:r>
            <a:r>
              <a:rPr lang="en-US" dirty="0" err="1"/>
              <a:t>dipilih</a:t>
            </a:r>
            <a:endParaRPr lang="en-US" dirty="0"/>
          </a:p>
          <a:p>
            <a:r>
              <a:rPr lang="en-US" dirty="0"/>
              <a:t>User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Input, output </a:t>
            </a:r>
            <a:r>
              <a:rPr lang="en-US" dirty="0" err="1"/>
              <a:t>atau</a:t>
            </a:r>
            <a:r>
              <a:rPr lang="en-US" dirty="0"/>
              <a:t> ignore (</a:t>
            </a:r>
            <a:r>
              <a:rPr lang="en-US" dirty="0" err="1"/>
              <a:t>abaikan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Input: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“</a:t>
            </a:r>
            <a:r>
              <a:rPr lang="en-US" dirty="0" err="1"/>
              <a:t>fitur</a:t>
            </a:r>
            <a:r>
              <a:rPr lang="en-US" dirty="0"/>
              <a:t>”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melatih</a:t>
            </a:r>
            <a:r>
              <a:rPr lang="en-US" dirty="0"/>
              <a:t> model</a:t>
            </a:r>
          </a:p>
          <a:p>
            <a:pPr lvl="1"/>
            <a:r>
              <a:rPr lang="en-US" dirty="0"/>
              <a:t>Output: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“label” </a:t>
            </a:r>
            <a:r>
              <a:rPr lang="en-US" dirty="0" err="1"/>
              <a:t>untuk</a:t>
            </a:r>
            <a:r>
              <a:rPr lang="en-US" dirty="0"/>
              <a:t> model</a:t>
            </a:r>
          </a:p>
          <a:p>
            <a:pPr lvl="1"/>
            <a:r>
              <a:rPr lang="en-US" dirty="0"/>
              <a:t>Ignore: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pelatihan</a:t>
            </a:r>
            <a:r>
              <a:rPr lang="en-US" dirty="0"/>
              <a:t>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B537C-6790-413E-B26E-6B45C733B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40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AED3-265D-4019-8CEA-4B8EA10E4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n-NO" dirty="0"/>
              <a:t>Membangun Model Deep Learning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C1470-E7C1-4998-BD4D-3CA70F8CE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Bagian</a:t>
            </a:r>
            <a:r>
              <a:rPr lang="en-US" dirty="0"/>
              <a:t> 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E0B5A-AFE1-4D9D-8206-27CB0FB8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7146D-A741-47C2-80F6-BCDDF782454B}" type="datetime1">
              <a:rPr lang="id-ID" smtClean="0"/>
              <a:t>31/07/2019</a:t>
            </a:fld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22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69C5D1-ACE9-449B-84EE-5D6990F0C9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53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Graphical Editor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1FAF-E596-4E6A-9416-B30AE7FB4C10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2595807F-CD66-4F58-871D-CDDC8E07990D}"/>
              </a:ext>
            </a:extLst>
          </p:cNvPr>
          <p:cNvSpPr txBox="1">
            <a:spLocks/>
          </p:cNvSpPr>
          <p:nvPr/>
        </p:nvSpPr>
        <p:spPr>
          <a:xfrm>
            <a:off x="92448" y="1604895"/>
            <a:ext cx="8959103" cy="12178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datasets “Titanic”, user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penyintas</a:t>
            </a:r>
            <a:r>
              <a:rPr lang="en-US" dirty="0"/>
              <a:t> (survival)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</a:t>
            </a:r>
            <a:r>
              <a:rPr lang="en-US" dirty="0" err="1"/>
              <a:t>karamnya</a:t>
            </a:r>
            <a:r>
              <a:rPr lang="en-US" dirty="0"/>
              <a:t> </a:t>
            </a:r>
            <a:r>
              <a:rPr lang="en-US" dirty="0" err="1"/>
              <a:t>kapal</a:t>
            </a:r>
            <a:r>
              <a:rPr lang="en-US" dirty="0"/>
              <a:t> Titanic.</a:t>
            </a:r>
          </a:p>
          <a:p>
            <a:r>
              <a:rPr lang="en-US" dirty="0"/>
              <a:t>Pada tutorial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id-ID" dirty="0"/>
              <a:t>Fully Connected Neural Network</a:t>
            </a:r>
            <a:r>
              <a:rPr lang="en-US" dirty="0"/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10CCD4-BACF-412B-B131-01CCF0DF2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8" y="3163737"/>
            <a:ext cx="9144000" cy="22476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3D4E418-A0C6-4F36-BB8E-AC0DF3D82B39}"/>
              </a:ext>
            </a:extLst>
          </p:cNvPr>
          <p:cNvSpPr/>
          <p:nvPr/>
        </p:nvSpPr>
        <p:spPr>
          <a:xfrm>
            <a:off x="2062838" y="3527155"/>
            <a:ext cx="1250206" cy="4087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5A184D-637C-40C3-BF96-4C5458488E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4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Graphical Editor (2)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D75D7-6403-49FC-9E46-0F5DA7ADD307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823D69-0DCB-442B-936E-295B8317A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" y="1555249"/>
            <a:ext cx="9144000" cy="394381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3D4E418-A0C6-4F36-BB8E-AC0DF3D82B39}"/>
              </a:ext>
            </a:extLst>
          </p:cNvPr>
          <p:cNvSpPr/>
          <p:nvPr/>
        </p:nvSpPr>
        <p:spPr>
          <a:xfrm>
            <a:off x="402130" y="2785033"/>
            <a:ext cx="1744721" cy="10846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FA3CDD-7C99-4F1A-83A4-E54778EBCE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71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Graphical Editor (3)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F9053-F3C1-46AA-AE8A-2811641BBD39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9C980-0C83-4910-810A-27203591E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7772"/>
            <a:ext cx="9144000" cy="40930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3D4E418-A0C6-4F36-BB8E-AC0DF3D82B39}"/>
              </a:ext>
            </a:extLst>
          </p:cNvPr>
          <p:cNvSpPr/>
          <p:nvPr/>
        </p:nvSpPr>
        <p:spPr>
          <a:xfrm>
            <a:off x="3719897" y="2412358"/>
            <a:ext cx="2296590" cy="1016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D899C9-71DB-477B-85DE-3ACCBC98482D}"/>
              </a:ext>
            </a:extLst>
          </p:cNvPr>
          <p:cNvSpPr/>
          <p:nvPr/>
        </p:nvSpPr>
        <p:spPr>
          <a:xfrm>
            <a:off x="3719897" y="4733854"/>
            <a:ext cx="2296590" cy="1016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2B5B64-1452-49C2-AB24-D17E927BC3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96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Graphical Editor (4)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D9789-A3BD-41F5-A2C8-BBC31FF13F4B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3CFB54-342E-469E-AA14-4D6C21293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636"/>
            <a:ext cx="9144000" cy="407672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3D4E418-A0C6-4F36-BB8E-AC0DF3D82B39}"/>
              </a:ext>
            </a:extLst>
          </p:cNvPr>
          <p:cNvSpPr/>
          <p:nvPr/>
        </p:nvSpPr>
        <p:spPr>
          <a:xfrm>
            <a:off x="184897" y="3034748"/>
            <a:ext cx="1670407" cy="1219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50BCBD-0DD6-41D9-9539-52F1E0E725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30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Graphical Editor (5)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4CF0-83C8-4DCC-8CCB-260D11F8A932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FB4556-7F40-44C6-9F67-C9E6B5302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373"/>
            <a:ext cx="9144000" cy="406028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3D4E418-A0C6-4F36-BB8E-AC0DF3D82B39}"/>
              </a:ext>
            </a:extLst>
          </p:cNvPr>
          <p:cNvSpPr/>
          <p:nvPr/>
        </p:nvSpPr>
        <p:spPr>
          <a:xfrm>
            <a:off x="83413" y="3097016"/>
            <a:ext cx="1904413" cy="11569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87FF51-62E2-4FC5-95FF-A0A01A11D30F}"/>
              </a:ext>
            </a:extLst>
          </p:cNvPr>
          <p:cNvSpPr/>
          <p:nvPr/>
        </p:nvSpPr>
        <p:spPr>
          <a:xfrm>
            <a:off x="3829878" y="3097015"/>
            <a:ext cx="2146852" cy="174002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8B5BE5-5BBE-4DA2-A654-0D3A3A6895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92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Graphical Editor (6)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87F39-0C9B-4FDF-ABE4-182810C86F48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B00A1-CF4B-4068-846A-2DDB953ED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10" y="1113627"/>
            <a:ext cx="5907365" cy="437130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87FF51-62E2-4FC5-95FF-A0A01A11D30F}"/>
              </a:ext>
            </a:extLst>
          </p:cNvPr>
          <p:cNvSpPr/>
          <p:nvPr/>
        </p:nvSpPr>
        <p:spPr>
          <a:xfrm>
            <a:off x="4252552" y="2429266"/>
            <a:ext cx="2146852" cy="52596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8B2D9C-7BB1-4C9B-89FB-313427B08097}"/>
              </a:ext>
            </a:extLst>
          </p:cNvPr>
          <p:cNvSpPr/>
          <p:nvPr/>
        </p:nvSpPr>
        <p:spPr>
          <a:xfrm>
            <a:off x="591846" y="2909657"/>
            <a:ext cx="2327153" cy="85407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792BC1-1708-44C1-A95E-7D3EA40E6E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88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Graphical Editor (7)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0FC08-24A8-4C11-9354-89242116F745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77F334-F9ED-4E4B-8DEA-F0DB597A9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58" y="1382737"/>
            <a:ext cx="6813011" cy="504079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8B2D9C-7BB1-4C9B-89FB-313427B08097}"/>
              </a:ext>
            </a:extLst>
          </p:cNvPr>
          <p:cNvSpPr/>
          <p:nvPr/>
        </p:nvSpPr>
        <p:spPr>
          <a:xfrm>
            <a:off x="784493" y="4262345"/>
            <a:ext cx="2327153" cy="85407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87FF51-62E2-4FC5-95FF-A0A01A11D30F}"/>
              </a:ext>
            </a:extLst>
          </p:cNvPr>
          <p:cNvSpPr/>
          <p:nvPr/>
        </p:nvSpPr>
        <p:spPr>
          <a:xfrm>
            <a:off x="4982817" y="2903031"/>
            <a:ext cx="2146852" cy="52596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D1E85E-2DBC-4CE7-B25D-036974BCE2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1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1844" y="2948155"/>
            <a:ext cx="4304244" cy="1703357"/>
          </a:xfrm>
        </p:spPr>
        <p:txBody>
          <a:bodyPr>
            <a:normAutofit/>
          </a:bodyPr>
          <a:lstStyle/>
          <a:p>
            <a:r>
              <a:rPr lang="en-US" dirty="0"/>
              <a:t>Tutorial </a:t>
            </a:r>
            <a:r>
              <a:rPr lang="en-US" dirty="0" err="1"/>
              <a:t>Registrasi</a:t>
            </a:r>
            <a:r>
              <a:rPr lang="en-US" dirty="0"/>
              <a:t> Deep Cognition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d-ID" dirty="0"/>
              <a:t>Bagian </a:t>
            </a:r>
            <a:r>
              <a:rPr lang="en-US" dirty="0"/>
              <a:t>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6C26D-163D-46DF-BF60-081292F08778}" type="datetime1">
              <a:rPr lang="id-ID" smtClean="0"/>
              <a:t>31/07/2019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Bermain dengan Platform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2F5CEB-7EC7-45E3-8A4B-B315ABBA34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39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Graphical Editor (8)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4A2C-9EF2-4FDF-BE3D-72FE607DC9AB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A53D91-785E-4792-B14B-A0FE3EEC1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0" y="1375148"/>
            <a:ext cx="6320252" cy="471922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8B2D9C-7BB1-4C9B-89FB-313427B08097}"/>
              </a:ext>
            </a:extLst>
          </p:cNvPr>
          <p:cNvSpPr/>
          <p:nvPr/>
        </p:nvSpPr>
        <p:spPr>
          <a:xfrm>
            <a:off x="598963" y="4628778"/>
            <a:ext cx="2327153" cy="85407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87FF51-62E2-4FC5-95FF-A0A01A11D30F}"/>
              </a:ext>
            </a:extLst>
          </p:cNvPr>
          <p:cNvSpPr/>
          <p:nvPr/>
        </p:nvSpPr>
        <p:spPr>
          <a:xfrm>
            <a:off x="4592258" y="2735343"/>
            <a:ext cx="2146852" cy="102827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BF2A4-0DC8-4CED-83DA-2F66EC6383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00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BB30D0-7CCE-4769-AE65-C994D2B74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106"/>
            <a:ext cx="9144000" cy="38957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Graphical Editor (9)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61B98-0DFB-4D98-B976-773E71B124AA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8B2D9C-7BB1-4C9B-89FB-313427B08097}"/>
              </a:ext>
            </a:extLst>
          </p:cNvPr>
          <p:cNvSpPr/>
          <p:nvPr/>
        </p:nvSpPr>
        <p:spPr>
          <a:xfrm>
            <a:off x="3140765" y="1880156"/>
            <a:ext cx="1947919" cy="42703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87FF51-62E2-4FC5-95FF-A0A01A11D30F}"/>
              </a:ext>
            </a:extLst>
          </p:cNvPr>
          <p:cNvSpPr/>
          <p:nvPr/>
        </p:nvSpPr>
        <p:spPr>
          <a:xfrm>
            <a:off x="3041298" y="2400726"/>
            <a:ext cx="2146852" cy="102827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C2F007-9752-4674-B98C-2B8AADE9E7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45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1F1BE0-9CB9-4E98-81E6-4F6B35C0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4091"/>
            <a:ext cx="9144000" cy="3844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Graphical Editor (10)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91CB8-3124-4730-B4A2-8F1FE3CFD9F3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8B2D9C-7BB1-4C9B-89FB-313427B08097}"/>
              </a:ext>
            </a:extLst>
          </p:cNvPr>
          <p:cNvSpPr/>
          <p:nvPr/>
        </p:nvSpPr>
        <p:spPr>
          <a:xfrm>
            <a:off x="7275443" y="1387900"/>
            <a:ext cx="688964" cy="85171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12B325-3629-494A-A977-BF9C548751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54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A9AF51-922C-4E32-A8C0-60CB4A0D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1" y="1635859"/>
            <a:ext cx="6340398" cy="4411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Graphical Editor (11)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2921E-A398-4802-B724-6CEF22A50D1B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8B2D9C-7BB1-4C9B-89FB-313427B08097}"/>
              </a:ext>
            </a:extLst>
          </p:cNvPr>
          <p:cNvSpPr/>
          <p:nvPr/>
        </p:nvSpPr>
        <p:spPr>
          <a:xfrm>
            <a:off x="4458141" y="3551583"/>
            <a:ext cx="1399320" cy="43732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617EFD-2D35-4D5A-9B39-4D33F97E7A10}"/>
              </a:ext>
            </a:extLst>
          </p:cNvPr>
          <p:cNvSpPr/>
          <p:nvPr/>
        </p:nvSpPr>
        <p:spPr>
          <a:xfrm>
            <a:off x="1390263" y="2756452"/>
            <a:ext cx="2028798" cy="89120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831CD4-B7A0-4EE4-B0DC-490D3F2387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7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85F978-FC38-47EE-9834-407BC104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80" y="1340814"/>
            <a:ext cx="5122587" cy="5002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Graphical Editor (12)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A0695-1681-4BBF-849A-038D6E5D86EE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8B2D9C-7BB1-4C9B-89FB-313427B08097}"/>
              </a:ext>
            </a:extLst>
          </p:cNvPr>
          <p:cNvSpPr/>
          <p:nvPr/>
        </p:nvSpPr>
        <p:spPr>
          <a:xfrm>
            <a:off x="3617842" y="1396107"/>
            <a:ext cx="371061" cy="41944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C2D94A-4BED-4A13-806E-BC9D930800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89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C34636-235B-4812-B6B7-6CA7B821A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3910"/>
            <a:ext cx="9144000" cy="3750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Graphical Editor (13)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C808D-76D2-4070-9821-DA707FB6C115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8B2D9C-7BB1-4C9B-89FB-313427B08097}"/>
              </a:ext>
            </a:extLst>
          </p:cNvPr>
          <p:cNvSpPr/>
          <p:nvPr/>
        </p:nvSpPr>
        <p:spPr>
          <a:xfrm>
            <a:off x="4357346" y="2239617"/>
            <a:ext cx="1274828" cy="39756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E3AD1F-F81B-41F2-880C-A0B60B3CFCFE}"/>
              </a:ext>
            </a:extLst>
          </p:cNvPr>
          <p:cNvSpPr/>
          <p:nvPr/>
        </p:nvSpPr>
        <p:spPr>
          <a:xfrm>
            <a:off x="8093242" y="2239617"/>
            <a:ext cx="906378" cy="39756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C16F44-E8D1-4471-8541-F98CD561CE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17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Graphical Editor (14)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86F7-85F2-45D5-A2FD-91588459720E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36</a:t>
            </a:fld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8770B-DFA8-4BA1-AD15-4A1EDDF80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" y="1404078"/>
            <a:ext cx="9144000" cy="4250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612E5C-C5AB-4F8D-96D4-45167C3FE2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06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Graphical Editor (15)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7D16A-82D3-402B-80BC-6F938BEA70B6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192F4F-6EF7-4265-996A-45AB6B969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8480"/>
            <a:ext cx="9144000" cy="4146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B0AD5A-F178-4010-A773-DE355F3671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4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Graphical Editor (16)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43774-CAAF-4305-802B-362713027348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38</a:t>
            </a:fld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E84F95-00A3-4424-812C-50B5DF826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1787"/>
            <a:ext cx="9144000" cy="414646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BBEDE5-2939-44C3-BA6D-E037ECF383B8}"/>
              </a:ext>
            </a:extLst>
          </p:cNvPr>
          <p:cNvSpPr/>
          <p:nvPr/>
        </p:nvSpPr>
        <p:spPr>
          <a:xfrm>
            <a:off x="6437937" y="1877057"/>
            <a:ext cx="1274828" cy="39756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AFDEBAE-2C6F-4786-8624-82DDE334082E}"/>
              </a:ext>
            </a:extLst>
          </p:cNvPr>
          <p:cNvSpPr/>
          <p:nvPr/>
        </p:nvSpPr>
        <p:spPr>
          <a:xfrm>
            <a:off x="500995" y="2623930"/>
            <a:ext cx="417622" cy="47707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3AECBC-D89C-4202-8BFA-053386144A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02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Graphical Editor (17)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AC19-EA36-4254-AD71-427E275DF84F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39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C23BF-BB40-495A-91C1-0453BAE69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1924"/>
            <a:ext cx="9144000" cy="4070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8C656B-EDC0-485D-B575-B7F0319E38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72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Homepage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AB37-6602-49C5-95F7-33AC033D8A08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8DCE1D-2AAB-4E3D-93CD-804B5C8B3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3353" y="1440510"/>
            <a:ext cx="7587365" cy="3976979"/>
          </a:xfrm>
          <a:prstGeom prst="rect">
            <a:avLst/>
          </a:prstGeom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70D621F-9C1D-4B49-A400-983DB90F6E1B}"/>
              </a:ext>
            </a:extLst>
          </p:cNvPr>
          <p:cNvSpPr txBox="1">
            <a:spLocks/>
          </p:cNvSpPr>
          <p:nvPr/>
        </p:nvSpPr>
        <p:spPr>
          <a:xfrm>
            <a:off x="5895319" y="1361683"/>
            <a:ext cx="2651112" cy="43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/link SIGN UP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account.</a:t>
            </a:r>
          </a:p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/link LOG IN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account.</a:t>
            </a:r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773428-5727-4844-8C33-FF7853CFE7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98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Graphical Editor (18)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FA2D-0E32-4688-A5DC-13D5755F8B6E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40</a:t>
            </a:fld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F6BFE-E9DF-4399-A2D5-31307B3A2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447"/>
            <a:ext cx="9144000" cy="4142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6C3567-CA38-436B-A920-D5E17D080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95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Graphical Editor (19)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960C4-A1D3-4340-85AA-5945907AFCBC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41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D18361-036A-460A-9E16-A5A48AFCC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6666"/>
            <a:ext cx="9144000" cy="392466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EAC6FD-0A6D-4EFF-9282-232C38F19829}"/>
              </a:ext>
            </a:extLst>
          </p:cNvPr>
          <p:cNvSpPr/>
          <p:nvPr/>
        </p:nvSpPr>
        <p:spPr>
          <a:xfrm>
            <a:off x="7724792" y="1919594"/>
            <a:ext cx="1274828" cy="39756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395509-61FA-4C55-BD56-2BC0739367FE}"/>
              </a:ext>
            </a:extLst>
          </p:cNvPr>
          <p:cNvSpPr/>
          <p:nvPr/>
        </p:nvSpPr>
        <p:spPr>
          <a:xfrm>
            <a:off x="3317430" y="2782957"/>
            <a:ext cx="2911092" cy="13914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5187F5-CBA8-42D3-B7FA-61C65C3575D7}"/>
              </a:ext>
            </a:extLst>
          </p:cNvPr>
          <p:cNvSpPr/>
          <p:nvPr/>
        </p:nvSpPr>
        <p:spPr>
          <a:xfrm>
            <a:off x="3416821" y="4280451"/>
            <a:ext cx="1155179" cy="3843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CFA2EB-BA59-4CA3-8684-76D6DD4EEE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9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5B32C-B59B-4191-92F0-DB233E29B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16" y="1395226"/>
            <a:ext cx="4448175" cy="4295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Graphical Editor (20)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AE124-A2DE-4129-B84F-7029AFBA1DBA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42</a:t>
            </a:fld>
            <a:endParaRPr lang="id-ID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395509-61FA-4C55-BD56-2BC0739367FE}"/>
              </a:ext>
            </a:extLst>
          </p:cNvPr>
          <p:cNvSpPr/>
          <p:nvPr/>
        </p:nvSpPr>
        <p:spPr>
          <a:xfrm>
            <a:off x="4664765" y="1260558"/>
            <a:ext cx="808383" cy="461015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59B038-F539-4198-98AE-9AF55E9C18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04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5B32C-B59B-4191-92F0-DB233E29B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616" y="1395226"/>
            <a:ext cx="4448175" cy="4295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Graphical Editor (20)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0C75D-5CEE-4186-BD9B-33694974A633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43</a:t>
            </a:fld>
            <a:endParaRPr lang="id-ID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395509-61FA-4C55-BD56-2BC0739367FE}"/>
              </a:ext>
            </a:extLst>
          </p:cNvPr>
          <p:cNvSpPr/>
          <p:nvPr/>
        </p:nvSpPr>
        <p:spPr>
          <a:xfrm>
            <a:off x="3889512" y="1275412"/>
            <a:ext cx="788884" cy="461015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F23D05-F2A3-40F0-8C57-3BA033302FAB}"/>
              </a:ext>
            </a:extLst>
          </p:cNvPr>
          <p:cNvSpPr/>
          <p:nvPr/>
        </p:nvSpPr>
        <p:spPr>
          <a:xfrm>
            <a:off x="4678395" y="1238035"/>
            <a:ext cx="808383" cy="461015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4411FD-9048-47C6-ACE8-FD12E94941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62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AED3-265D-4019-8CEA-4B8EA10E4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n-NO" dirty="0"/>
              <a:t>Membangun Model Deep Learning Secara Otomatis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C1470-E7C1-4998-BD4D-3CA70F8CE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Bagian</a:t>
            </a:r>
            <a:r>
              <a:rPr lang="en-US" dirty="0"/>
              <a:t> 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E0B5A-AFE1-4D9D-8206-27CB0FB8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69B2-36D9-4EA4-B6B2-EF7062747BDC}" type="datetime1">
              <a:rPr lang="id-ID" smtClean="0"/>
              <a:t>31/07/2019</a:t>
            </a:fld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44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A7CC6-ECB2-40A5-A0B8-6B10BFC5B5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30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B42497-EC93-48EC-8E9A-280435365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5818"/>
            <a:ext cx="9144000" cy="3486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AutoML</a:t>
            </a:r>
            <a:r>
              <a:rPr lang="en-US" dirty="0"/>
              <a:t> (1)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F69C2-006B-4BDB-800C-32A45A9FE067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45</a:t>
            </a:fld>
            <a:endParaRPr lang="id-ID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F23D05-F2A3-40F0-8C57-3BA033302FAB}"/>
              </a:ext>
            </a:extLst>
          </p:cNvPr>
          <p:cNvSpPr/>
          <p:nvPr/>
        </p:nvSpPr>
        <p:spPr>
          <a:xfrm>
            <a:off x="2836343" y="2690190"/>
            <a:ext cx="953779" cy="112643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3E9630-2198-4F5A-85CA-2AFF89513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03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46AF4-0EC8-4C83-BB4D-0CF00A8F5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468"/>
            <a:ext cx="9144000" cy="3913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AutoML</a:t>
            </a:r>
            <a:r>
              <a:rPr lang="en-US" dirty="0"/>
              <a:t> (2)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3FB22-C1A2-482D-90A0-0CD71FFB80E3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4127" y="6451516"/>
            <a:ext cx="4475746" cy="365125"/>
          </a:xfrm>
        </p:spPr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46</a:t>
            </a:fld>
            <a:endParaRPr lang="id-ID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F23D05-F2A3-40F0-8C57-3BA033302FAB}"/>
              </a:ext>
            </a:extLst>
          </p:cNvPr>
          <p:cNvSpPr/>
          <p:nvPr/>
        </p:nvSpPr>
        <p:spPr>
          <a:xfrm>
            <a:off x="918617" y="2302565"/>
            <a:ext cx="6012270" cy="130202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3E8F9-ACC3-4D04-B8DA-B3F7CDDCE3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64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4144A4-E6C3-4C15-81C4-D1032057B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669"/>
            <a:ext cx="9144000" cy="3926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AutoML</a:t>
            </a:r>
            <a:r>
              <a:rPr lang="en-US" dirty="0"/>
              <a:t> (3)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FA9E7-36E2-4B02-9048-AE5916BD5EBF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4127" y="6451516"/>
            <a:ext cx="4475746" cy="365125"/>
          </a:xfrm>
        </p:spPr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47</a:t>
            </a:fld>
            <a:endParaRPr lang="id-ID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F23D05-F2A3-40F0-8C57-3BA033302FAB}"/>
              </a:ext>
            </a:extLst>
          </p:cNvPr>
          <p:cNvSpPr/>
          <p:nvPr/>
        </p:nvSpPr>
        <p:spPr>
          <a:xfrm>
            <a:off x="4006375" y="2117379"/>
            <a:ext cx="565625" cy="98363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B92C1-7A30-4759-B724-6B09983D43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30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A72E4A-187D-4106-BBC2-06E8977FC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226"/>
            <a:ext cx="9144000" cy="3899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AutoML</a:t>
            </a:r>
            <a:r>
              <a:rPr lang="en-US" dirty="0"/>
              <a:t> (4)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BE51A-438A-4A62-B58C-57A3A861BFBB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4127" y="6451516"/>
            <a:ext cx="4475746" cy="365125"/>
          </a:xfrm>
        </p:spPr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48</a:t>
            </a:fld>
            <a:endParaRPr lang="id-ID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F23D05-F2A3-40F0-8C57-3BA033302FAB}"/>
              </a:ext>
            </a:extLst>
          </p:cNvPr>
          <p:cNvSpPr/>
          <p:nvPr/>
        </p:nvSpPr>
        <p:spPr>
          <a:xfrm>
            <a:off x="4417699" y="2981740"/>
            <a:ext cx="2725223" cy="74015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25A4AF-DDBC-41F6-A680-72F1592FD185}"/>
              </a:ext>
            </a:extLst>
          </p:cNvPr>
          <p:cNvSpPr/>
          <p:nvPr/>
        </p:nvSpPr>
        <p:spPr>
          <a:xfrm>
            <a:off x="4572000" y="3814494"/>
            <a:ext cx="689113" cy="37319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E59F4E-F350-4AA8-8C14-D28A0325F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43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AutoML</a:t>
            </a:r>
            <a:r>
              <a:rPr lang="en-US" dirty="0"/>
              <a:t> (5)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5D49A-4E67-438B-91A4-F150F26C4CB8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4127" y="6451516"/>
            <a:ext cx="4475746" cy="365125"/>
          </a:xfrm>
        </p:spPr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49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6A9A3-F410-4817-B990-D35D3E66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84"/>
            <a:ext cx="9144000" cy="3886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0085FD-A5C4-4A0C-8349-8FAF2BEBF2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37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Registrasi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2D150-DCF6-447A-8C97-C394300335C9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70D621F-9C1D-4B49-A400-983DB90F6E1B}"/>
              </a:ext>
            </a:extLst>
          </p:cNvPr>
          <p:cNvSpPr txBox="1">
            <a:spLocks/>
          </p:cNvSpPr>
          <p:nvPr/>
        </p:nvSpPr>
        <p:spPr>
          <a:xfrm>
            <a:off x="5325978" y="1207737"/>
            <a:ext cx="2651112" cy="43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Masukkan data </a:t>
            </a:r>
            <a:r>
              <a:rPr lang="en-US" dirty="0" err="1"/>
              <a:t>diri</a:t>
            </a:r>
            <a:r>
              <a:rPr lang="en-US" dirty="0"/>
              <a:t> Anda </a:t>
            </a:r>
            <a:r>
              <a:rPr lang="en-US" dirty="0" err="1"/>
              <a:t>berupa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Username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First Name</a:t>
            </a:r>
          </a:p>
          <a:p>
            <a:pPr lvl="1"/>
            <a:r>
              <a:rPr lang="en-US" dirty="0"/>
              <a:t>Last Name</a:t>
            </a:r>
          </a:p>
          <a:p>
            <a:pPr lvl="1"/>
            <a:r>
              <a:rPr lang="en-US" dirty="0"/>
              <a:t>Password</a:t>
            </a:r>
          </a:p>
          <a:p>
            <a:pPr lvl="1"/>
            <a:r>
              <a:rPr lang="en-US" dirty="0"/>
              <a:t>Confirm Password</a:t>
            </a:r>
          </a:p>
          <a:p>
            <a:pPr lvl="1"/>
            <a:r>
              <a:rPr lang="en-US" dirty="0"/>
              <a:t>Company/Organization Name</a:t>
            </a:r>
          </a:p>
          <a:p>
            <a:r>
              <a:rPr lang="en-US" dirty="0" err="1"/>
              <a:t>Cek</a:t>
            </a:r>
            <a:r>
              <a:rPr lang="en-US" dirty="0"/>
              <a:t> list/</a:t>
            </a:r>
            <a:r>
              <a:rPr lang="en-US" dirty="0" err="1"/>
              <a:t>centang</a:t>
            </a:r>
            <a:r>
              <a:rPr lang="en-US" dirty="0"/>
              <a:t> “Accept our term”</a:t>
            </a:r>
          </a:p>
          <a:p>
            <a:r>
              <a:rPr lang="en-US" dirty="0" err="1"/>
              <a:t>Cek</a:t>
            </a:r>
            <a:r>
              <a:rPr lang="en-US" dirty="0"/>
              <a:t> list/ </a:t>
            </a:r>
            <a:r>
              <a:rPr lang="en-US" dirty="0" err="1"/>
              <a:t>centang</a:t>
            </a:r>
            <a:r>
              <a:rPr lang="en-US" dirty="0"/>
              <a:t> captcha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ADD7C-3538-4A4C-92DC-12D7F434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06" y="1207737"/>
            <a:ext cx="4478854" cy="50414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BEF93B-B99D-4EC1-99F1-4F06B0AABE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17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AutoML</a:t>
            </a:r>
            <a:r>
              <a:rPr lang="en-US" dirty="0"/>
              <a:t> (6)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91C9-0A18-418B-ADC9-55D6A3AA705A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4127" y="6451516"/>
            <a:ext cx="4475746" cy="365125"/>
          </a:xfrm>
        </p:spPr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50</a:t>
            </a:fld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595D48-4620-43D6-B193-52367B36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4934"/>
            <a:ext cx="9144000" cy="378813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B35845-DBC6-4E2C-B7D5-F268FF17B365}"/>
              </a:ext>
            </a:extLst>
          </p:cNvPr>
          <p:cNvSpPr/>
          <p:nvPr/>
        </p:nvSpPr>
        <p:spPr>
          <a:xfrm>
            <a:off x="3067871" y="2438788"/>
            <a:ext cx="3478072" cy="99021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688F67-3426-4CC4-8246-4F094A5B905C}"/>
              </a:ext>
            </a:extLst>
          </p:cNvPr>
          <p:cNvSpPr/>
          <p:nvPr/>
        </p:nvSpPr>
        <p:spPr>
          <a:xfrm>
            <a:off x="3254651" y="1943682"/>
            <a:ext cx="1578606" cy="38041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E82E45-955F-4194-A3CF-FA870C84B7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63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E5A42A-7032-4352-A3D5-2578AACD2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1584"/>
            <a:ext cx="9144000" cy="34264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AutoML</a:t>
            </a:r>
            <a:r>
              <a:rPr lang="en-US" dirty="0"/>
              <a:t> (7)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61EE8-90D7-418C-91CA-2DD7A9AE0FBC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4127" y="6451516"/>
            <a:ext cx="4475746" cy="365125"/>
          </a:xfrm>
        </p:spPr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51</a:t>
            </a:fld>
            <a:endParaRPr lang="id-ID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B35845-DBC6-4E2C-B7D5-F268FF17B365}"/>
              </a:ext>
            </a:extLst>
          </p:cNvPr>
          <p:cNvSpPr/>
          <p:nvPr/>
        </p:nvSpPr>
        <p:spPr>
          <a:xfrm>
            <a:off x="4262803" y="2367477"/>
            <a:ext cx="3947748" cy="40222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688F67-3426-4CC4-8246-4F094A5B905C}"/>
              </a:ext>
            </a:extLst>
          </p:cNvPr>
          <p:cNvSpPr/>
          <p:nvPr/>
        </p:nvSpPr>
        <p:spPr>
          <a:xfrm>
            <a:off x="8267700" y="2367477"/>
            <a:ext cx="876300" cy="37081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4A76D2-F3D3-46DE-A3BD-FA60689845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06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AutoML</a:t>
            </a:r>
            <a:r>
              <a:rPr lang="en-US" dirty="0"/>
              <a:t> (8)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0D02-7727-4474-BA9A-95E187DE177A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4127" y="6451516"/>
            <a:ext cx="4475746" cy="365125"/>
          </a:xfrm>
        </p:spPr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52</a:t>
            </a:fld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0BA65-E6B4-4416-9423-851AFDED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2250"/>
            <a:ext cx="9144000" cy="3453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DE317-745A-4E0A-8A96-241EDB1E19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6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AutoML</a:t>
            </a:r>
            <a:r>
              <a:rPr lang="en-US" dirty="0"/>
              <a:t> (9)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3D246-1B7A-430A-90F6-E18094AC94FF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4127" y="6451516"/>
            <a:ext cx="4475746" cy="365125"/>
          </a:xfrm>
        </p:spPr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53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B65A95-D071-42A2-ABCF-411233AE5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9342"/>
            <a:ext cx="9144000" cy="3799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AAE429-037F-4C61-B8F8-08593BC863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24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AutoML</a:t>
            </a:r>
            <a:r>
              <a:rPr lang="en-US" dirty="0"/>
              <a:t> (10)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20B88-132F-4112-9E22-DF7D8DC98B1F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4127" y="6451516"/>
            <a:ext cx="4475746" cy="365125"/>
          </a:xfrm>
        </p:spPr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54</a:t>
            </a:fld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C8AEFD-8A6C-4CFA-ACA8-C18B39CA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604"/>
            <a:ext cx="9144000" cy="3770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3CED52-24CA-46C0-B29F-204E5FFF31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30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AutoML</a:t>
            </a:r>
            <a:r>
              <a:rPr lang="en-US" dirty="0"/>
              <a:t> (11)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E958-7927-44E8-AA29-423D46439720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4127" y="6451516"/>
            <a:ext cx="4475746" cy="365125"/>
          </a:xfrm>
        </p:spPr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55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AE187-2E57-40E5-AB48-80E8922D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785"/>
            <a:ext cx="9144000" cy="3784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C74EA-A63E-4361-92AB-FA20CDF4DE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767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AutoML</a:t>
            </a:r>
            <a:r>
              <a:rPr lang="en-US" dirty="0"/>
              <a:t> (12)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AAC-8526-429E-821D-5DE7A4E3357D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4127" y="6451516"/>
            <a:ext cx="4475746" cy="365125"/>
          </a:xfrm>
        </p:spPr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56</a:t>
            </a:fld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D2957-035E-48C6-953F-DE6F7896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9776"/>
            <a:ext cx="9144000" cy="3818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00875A-52EE-477D-8F3F-ECCDB71CDF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91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AutoML</a:t>
            </a:r>
            <a:r>
              <a:rPr lang="en-US" dirty="0"/>
              <a:t> (13)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D9369-FA69-4A42-8D11-5990E60BF4E0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4127" y="6451516"/>
            <a:ext cx="4475746" cy="365125"/>
          </a:xfrm>
        </p:spPr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57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402005-C6E6-43BB-A487-7CA01C97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0541"/>
            <a:ext cx="9144000" cy="391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A7B17D-71B2-4697-8C5D-4434E50CC5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11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900"/>
              <a:t>Platform </a:t>
            </a:r>
            <a:r>
              <a:rPr lang="en-US" sz="3900" dirty="0"/>
              <a:t>Playground TensorFlow</a:t>
            </a:r>
            <a:endParaRPr lang="id-ID" sz="39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E2EC6-A6B5-453A-91FA-67F7C4B048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720987"/>
            <a:ext cx="707737" cy="96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Mengenal</a:t>
            </a:r>
            <a:r>
              <a:rPr lang="en-US" dirty="0"/>
              <a:t> Playground TensorFlow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d-ID" dirty="0"/>
              <a:t>Bagian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81975-29DD-4316-B9F2-CB4D29544535}" type="datetime1">
              <a:rPr lang="id-ID" smtClean="0"/>
              <a:t>31/07/2019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59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E26A5A-9CBC-4023-81FA-3F26DBFD8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77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BE19D-9804-4264-B1AB-0BEF969C1387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370D621F-9C1D-4B49-A400-983DB90F6E1B}"/>
              </a:ext>
            </a:extLst>
          </p:cNvPr>
          <p:cNvSpPr txBox="1">
            <a:spLocks/>
          </p:cNvSpPr>
          <p:nvPr/>
        </p:nvSpPr>
        <p:spPr>
          <a:xfrm>
            <a:off x="5325978" y="1207737"/>
            <a:ext cx="2651112" cy="43844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Masukkan data </a:t>
            </a:r>
            <a:r>
              <a:rPr lang="en-US" dirty="0" err="1"/>
              <a:t>diri</a:t>
            </a:r>
            <a:r>
              <a:rPr lang="en-US" dirty="0"/>
              <a:t> Anda </a:t>
            </a:r>
            <a:r>
              <a:rPr lang="en-US" dirty="0" err="1"/>
              <a:t>berupa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Username, </a:t>
            </a:r>
            <a:r>
              <a:rPr lang="en-US" dirty="0" err="1"/>
              <a:t>atau</a:t>
            </a:r>
            <a:endParaRPr lang="en-US" dirty="0"/>
          </a:p>
          <a:p>
            <a:pPr lvl="1"/>
            <a:r>
              <a:rPr lang="en-US" dirty="0"/>
              <a:t>Email, dan</a:t>
            </a:r>
          </a:p>
          <a:p>
            <a:pPr lvl="1"/>
            <a:r>
              <a:rPr lang="en-US" dirty="0"/>
              <a:t>Password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E17F6-FEDD-47B3-AD90-E2E48028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03" y="1481381"/>
            <a:ext cx="3523809" cy="3895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F78417-3C04-44A7-A507-0FA8769896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2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TensorFlow?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51811"/>
            <a:ext cx="5725573" cy="4999705"/>
          </a:xfrm>
        </p:spPr>
        <p:txBody>
          <a:bodyPr anchor="t">
            <a:normAutofit/>
          </a:bodyPr>
          <a:lstStyle/>
          <a:p>
            <a:r>
              <a:rPr lang="en-US" dirty="0" err="1"/>
              <a:t>Dibuat</a:t>
            </a:r>
            <a:r>
              <a:rPr lang="en-US" dirty="0"/>
              <a:t> oleh </a:t>
            </a:r>
            <a:r>
              <a:rPr lang="en-US" dirty="0" err="1"/>
              <a:t>tim</a:t>
            </a:r>
            <a:r>
              <a:rPr lang="en-US" dirty="0"/>
              <a:t> Google Brain, TensorFlow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pustaka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terbuka</a:t>
            </a:r>
            <a:r>
              <a:rPr lang="en-US" dirty="0"/>
              <a:t> (open source library)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komputasi</a:t>
            </a:r>
            <a:r>
              <a:rPr lang="en-US" dirty="0"/>
              <a:t> </a:t>
            </a:r>
            <a:r>
              <a:rPr lang="en-US" dirty="0" err="1"/>
              <a:t>numerik</a:t>
            </a:r>
            <a:r>
              <a:rPr lang="en-US" dirty="0"/>
              <a:t> dan machine learning </a:t>
            </a:r>
            <a:r>
              <a:rPr lang="en-US" dirty="0" err="1"/>
              <a:t>skala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. </a:t>
            </a:r>
          </a:p>
          <a:p>
            <a:r>
              <a:rPr lang="en-US" dirty="0"/>
              <a:t>TensorFlow </a:t>
            </a:r>
            <a:r>
              <a:rPr lang="en-US" dirty="0" err="1"/>
              <a:t>menggabungkan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set model dan </a:t>
            </a:r>
            <a:r>
              <a:rPr lang="en-US" dirty="0" err="1"/>
              <a:t>algoritma</a:t>
            </a:r>
            <a:r>
              <a:rPr lang="en-US" dirty="0"/>
              <a:t> machine learning dan deep learning (alias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saraf</a:t>
            </a:r>
            <a:r>
              <a:rPr lang="en-US" dirty="0"/>
              <a:t> </a:t>
            </a:r>
            <a:r>
              <a:rPr lang="en-US" dirty="0" err="1"/>
              <a:t>tiruan</a:t>
            </a:r>
            <a:r>
              <a:rPr lang="en-US" dirty="0"/>
              <a:t>) dan </a:t>
            </a:r>
            <a:r>
              <a:rPr lang="en-US" dirty="0" err="1"/>
              <a:t>menjadikannya</a:t>
            </a:r>
            <a:r>
              <a:rPr lang="en-US" dirty="0"/>
              <a:t> </a:t>
            </a:r>
            <a:r>
              <a:rPr lang="en-US" dirty="0" err="1"/>
              <a:t>berguna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metafora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. </a:t>
            </a:r>
          </a:p>
          <a:p>
            <a:r>
              <a:rPr lang="en-US" dirty="0"/>
              <a:t>TensorFlow </a:t>
            </a:r>
            <a:r>
              <a:rPr lang="en-US" dirty="0" err="1"/>
              <a:t>menggunakan</a:t>
            </a:r>
            <a:r>
              <a:rPr lang="en-US" dirty="0"/>
              <a:t> Python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menyediakan</a:t>
            </a:r>
            <a:r>
              <a:rPr lang="en-US" dirty="0"/>
              <a:t> API front-end yang </a:t>
            </a:r>
            <a:r>
              <a:rPr lang="en-US" dirty="0" err="1"/>
              <a:t>nyaman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kerangka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(framework), dan </a:t>
            </a:r>
            <a:r>
              <a:rPr lang="en-US" dirty="0" err="1"/>
              <a:t>mengeksekusi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C ++.</a:t>
            </a:r>
            <a:endParaRPr lang="id-ID" dirty="0"/>
          </a:p>
          <a:p>
            <a:pPr lvl="1"/>
            <a:endParaRPr lang="id-ID" dirty="0"/>
          </a:p>
          <a:p>
            <a:pPr marL="0" indent="0">
              <a:buNone/>
            </a:pP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3923D-4359-4D80-84A3-959FE4E34253}" type="datetime1">
              <a:rPr lang="id-ID" smtClean="0"/>
              <a:t>31/07/2019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Bermain dengan Platform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60</a:t>
            </a:fld>
            <a:endParaRPr lang="id-ID" dirty="0"/>
          </a:p>
        </p:txBody>
      </p:sp>
      <p:pic>
        <p:nvPicPr>
          <p:cNvPr id="1027" name="Picture 3" descr="2FNLTensorFlow.png">
            <a:extLst>
              <a:ext uri="{FF2B5EF4-FFF2-40B4-BE49-F238E27FC236}">
                <a16:creationId xmlns:a16="http://schemas.microsoft.com/office/drawing/2014/main" id="{9B92DF14-4AC8-4091-8D7A-19BB694D3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470" y="1786248"/>
            <a:ext cx="28575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55938C-EA0B-4E0D-B2D3-C8A14189D5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846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TensorFlow Playground?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51810"/>
            <a:ext cx="8814723" cy="4999705"/>
          </a:xfrm>
        </p:spPr>
        <p:txBody>
          <a:bodyPr anchor="t">
            <a:normAutofit/>
          </a:bodyPr>
          <a:lstStyle/>
          <a:p>
            <a:r>
              <a:rPr lang="en-US" dirty="0"/>
              <a:t>TensorFlow Playground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web </a:t>
            </a:r>
            <a:r>
              <a:rPr lang="en-US" dirty="0" err="1"/>
              <a:t>interaktif</a:t>
            </a:r>
            <a:r>
              <a:rPr lang="en-US" dirty="0"/>
              <a:t> yang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menguji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kecerdasan</a:t>
            </a:r>
            <a:r>
              <a:rPr lang="en-US" dirty="0"/>
              <a:t> </a:t>
            </a:r>
            <a:r>
              <a:rPr lang="en-US" dirty="0" err="1"/>
              <a:t>buatan</a:t>
            </a:r>
            <a:r>
              <a:rPr lang="en-US" dirty="0"/>
              <a:t> (AI)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perpustakaan</a:t>
            </a:r>
            <a:r>
              <a:rPr lang="en-US" dirty="0"/>
              <a:t> machine learning TensorFlow Google.</a:t>
            </a:r>
          </a:p>
          <a:p>
            <a:r>
              <a:rPr lang="en-US" dirty="0"/>
              <a:t>TensorFlow Playground </a:t>
            </a:r>
            <a:r>
              <a:rPr lang="en-US" b="1" dirty="0" err="1"/>
              <a:t>memungkinkan</a:t>
            </a:r>
            <a:r>
              <a:rPr lang="en-US" b="1" dirty="0"/>
              <a:t> </a:t>
            </a:r>
            <a:r>
              <a:rPr lang="en-US" b="1" dirty="0" err="1"/>
              <a:t>pengguna</a:t>
            </a:r>
            <a:r>
              <a:rPr lang="en-US" b="1" dirty="0"/>
              <a:t> yang </a:t>
            </a:r>
            <a:r>
              <a:rPr lang="en-US" b="1" dirty="0" err="1"/>
              <a:t>tidak</a:t>
            </a:r>
            <a:r>
              <a:rPr lang="en-US" b="1" dirty="0"/>
              <a:t> </a:t>
            </a:r>
            <a:r>
              <a:rPr lang="en-US" b="1" dirty="0" err="1"/>
              <a:t>terbiasa</a:t>
            </a:r>
            <a:r>
              <a:rPr lang="en-US" b="1" dirty="0"/>
              <a:t> </a:t>
            </a:r>
            <a:r>
              <a:rPr lang="en-US" b="1" dirty="0" err="1"/>
              <a:t>dengan</a:t>
            </a:r>
            <a:r>
              <a:rPr lang="en-US" b="1" dirty="0"/>
              <a:t> </a:t>
            </a:r>
            <a:r>
              <a:rPr lang="en-US" b="1" dirty="0" err="1"/>
              <a:t>matematika</a:t>
            </a:r>
            <a:r>
              <a:rPr lang="en-US" b="1" dirty="0"/>
              <a:t> dan </a:t>
            </a:r>
            <a:r>
              <a:rPr lang="en-US" b="1" dirty="0" err="1"/>
              <a:t>pengkodean</a:t>
            </a:r>
            <a:r>
              <a:rPr lang="en-US" b="1" dirty="0"/>
              <a:t> </a:t>
            </a:r>
            <a:r>
              <a:rPr lang="en-US" b="1" dirty="0" err="1"/>
              <a:t>tingkat</a:t>
            </a:r>
            <a:r>
              <a:rPr lang="en-US" b="1" dirty="0"/>
              <a:t> </a:t>
            </a:r>
            <a:r>
              <a:rPr lang="en-US" b="1" dirty="0" err="1"/>
              <a:t>tinggi</a:t>
            </a:r>
            <a:r>
              <a:rPr lang="en-US" b="1" dirty="0"/>
              <a:t>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bereksperimen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saraf</a:t>
            </a:r>
            <a:r>
              <a:rPr lang="en-US" dirty="0"/>
              <a:t> </a:t>
            </a:r>
            <a:r>
              <a:rPr lang="en-US" dirty="0" err="1"/>
              <a:t>tiruan</a:t>
            </a:r>
            <a:r>
              <a:rPr lang="en-US" dirty="0"/>
              <a:t> (neural network) </a:t>
            </a:r>
            <a:r>
              <a:rPr lang="en-US" dirty="0" err="1"/>
              <a:t>untuk</a:t>
            </a:r>
            <a:r>
              <a:rPr lang="en-US" dirty="0"/>
              <a:t> deep learning dan </a:t>
            </a:r>
            <a:r>
              <a:rPr lang="en-US" dirty="0" err="1"/>
              <a:t>aplikasi</a:t>
            </a:r>
            <a:r>
              <a:rPr lang="en-US" dirty="0"/>
              <a:t> machine learning </a:t>
            </a:r>
            <a:r>
              <a:rPr lang="en-US" dirty="0" err="1"/>
              <a:t>lainnya</a:t>
            </a:r>
            <a:r>
              <a:rPr lang="en-US" dirty="0"/>
              <a:t>. </a:t>
            </a:r>
          </a:p>
          <a:p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saraf</a:t>
            </a:r>
            <a:r>
              <a:rPr lang="en-US" dirty="0"/>
              <a:t> (neural network)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interaktif</a:t>
            </a:r>
            <a:r>
              <a:rPr lang="en-US" dirty="0"/>
              <a:t> dan </a:t>
            </a:r>
            <a:r>
              <a:rPr lang="en-US" dirty="0" err="1"/>
              <a:t>diwakili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visual di Playground.</a:t>
            </a:r>
          </a:p>
          <a:p>
            <a:r>
              <a:rPr lang="en-US" dirty="0" err="1"/>
              <a:t>Aplikasi</a:t>
            </a:r>
            <a:r>
              <a:rPr lang="en-US" dirty="0"/>
              <a:t> web TensorFlow Playground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pada TypeScript </a:t>
            </a:r>
            <a:r>
              <a:rPr lang="en-US" dirty="0" err="1"/>
              <a:t>menggunakan</a:t>
            </a:r>
            <a:r>
              <a:rPr lang="en-US" dirty="0"/>
              <a:t> ds3.js. </a:t>
            </a:r>
          </a:p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browser,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neural network </a:t>
            </a:r>
            <a:r>
              <a:rPr lang="en-US" dirty="0" err="1"/>
              <a:t>skala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,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eksperimen</a:t>
            </a:r>
            <a:r>
              <a:rPr lang="en-US" dirty="0"/>
              <a:t>, dan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hasilnya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1C63-7073-44B4-A48C-47BC0838A2F7}" type="datetime1">
              <a:rPr lang="id-ID" smtClean="0"/>
              <a:t>31/07/2019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Bermain dengan Platform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61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820420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1843" y="2948156"/>
            <a:ext cx="6822158" cy="150457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Memahami</a:t>
            </a:r>
            <a:r>
              <a:rPr lang="en-US" dirty="0"/>
              <a:t> Neural Network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Playground TensorFlow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d-ID" dirty="0"/>
              <a:t>Bagian </a:t>
            </a:r>
            <a:r>
              <a:rPr lang="en-US" dirty="0"/>
              <a:t>2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EC0D5-1E68-46B7-992C-E75D2E42AA43}" type="datetime1">
              <a:rPr lang="id-ID" smtClean="0"/>
              <a:t>31/07/2019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62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144E28-3768-4491-9061-8287E8801E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264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Neural Network?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51810"/>
            <a:ext cx="8814723" cy="4999705"/>
          </a:xfrm>
        </p:spPr>
        <p:txBody>
          <a:bodyPr anchor="t">
            <a:normAutofit/>
          </a:bodyPr>
          <a:lstStyle/>
          <a:p>
            <a:r>
              <a:rPr lang="en-US" dirty="0"/>
              <a:t>Neural network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program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data. </a:t>
            </a:r>
          </a:p>
          <a:p>
            <a:r>
              <a:rPr lang="en-US" dirty="0"/>
              <a:t>Neural network pada </a:t>
            </a:r>
            <a:r>
              <a:rPr lang="en-US" dirty="0" err="1"/>
              <a:t>dasarnya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sebagaimana</a:t>
            </a:r>
            <a:r>
              <a:rPr lang="en-US" dirty="0"/>
              <a:t> </a:t>
            </a:r>
            <a:r>
              <a:rPr lang="en-US" dirty="0" err="1"/>
              <a:t>otak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dan </a:t>
            </a:r>
            <a:r>
              <a:rPr lang="en-US" dirty="0" err="1"/>
              <a:t>berpikir</a:t>
            </a:r>
            <a:r>
              <a:rPr lang="en-US" dirty="0"/>
              <a:t>. </a:t>
            </a:r>
          </a:p>
          <a:p>
            <a:r>
              <a:rPr lang="en-US" dirty="0" err="1"/>
              <a:t>Pertama</a:t>
            </a:r>
            <a:r>
              <a:rPr lang="en-US" dirty="0"/>
              <a:t>, </a:t>
            </a:r>
            <a:r>
              <a:rPr lang="en-US" dirty="0" err="1"/>
              <a:t>kumpulan</a:t>
            </a:r>
            <a:r>
              <a:rPr lang="en-US" dirty="0"/>
              <a:t> "neuron"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(software) </a:t>
            </a:r>
            <a:r>
              <a:rPr lang="en-US" dirty="0" err="1"/>
              <a:t>dibuat</a:t>
            </a:r>
            <a:r>
              <a:rPr lang="en-US" dirty="0"/>
              <a:t> dan </a:t>
            </a:r>
            <a:r>
              <a:rPr lang="en-US" dirty="0" err="1"/>
              <a:t>dihubungkan</a:t>
            </a:r>
            <a:r>
              <a:rPr lang="en-US" dirty="0"/>
              <a:t> </a:t>
            </a:r>
            <a:r>
              <a:rPr lang="en-US" dirty="0" err="1"/>
              <a:t>bersama</a:t>
            </a:r>
            <a:r>
              <a:rPr lang="en-US" dirty="0"/>
              <a:t>,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(“neuron“)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mengirim</a:t>
            </a:r>
            <a:r>
              <a:rPr lang="en-US" dirty="0"/>
              <a:t> </a:t>
            </a:r>
            <a:r>
              <a:rPr lang="en-US" dirty="0" err="1"/>
              <a:t>pesan</a:t>
            </a:r>
            <a:r>
              <a:rPr lang="en-US" dirty="0"/>
              <a:t>. </a:t>
            </a:r>
          </a:p>
          <a:p>
            <a:r>
              <a:rPr lang="en-US" dirty="0" err="1"/>
              <a:t>Selanjutnya</a:t>
            </a:r>
            <a:r>
              <a:rPr lang="en-US" dirty="0"/>
              <a:t>,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diminta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memecahkan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,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berulang-ulang</a:t>
            </a:r>
            <a:r>
              <a:rPr lang="en-US" dirty="0"/>
              <a:t>, </a:t>
            </a:r>
            <a:r>
              <a:rPr lang="en-US" dirty="0" err="1"/>
              <a:t>setiap</a:t>
            </a:r>
            <a:r>
              <a:rPr lang="en-US" dirty="0"/>
              <a:t> kali </a:t>
            </a:r>
            <a:r>
              <a:rPr lang="en-US" dirty="0" err="1"/>
              <a:t>perulangan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memperkuat</a:t>
            </a:r>
            <a:r>
              <a:rPr lang="en-US" dirty="0"/>
              <a:t> </a:t>
            </a:r>
            <a:r>
              <a:rPr lang="en-US" dirty="0" err="1"/>
              <a:t>koneksi</a:t>
            </a:r>
            <a:r>
              <a:rPr lang="en-US" dirty="0"/>
              <a:t> yang </a:t>
            </a:r>
            <a:r>
              <a:rPr lang="en-US" dirty="0" err="1"/>
              <a:t>mengarah</a:t>
            </a:r>
            <a:r>
              <a:rPr lang="en-US" dirty="0"/>
              <a:t> pada </a:t>
            </a:r>
            <a:r>
              <a:rPr lang="en-US" dirty="0" err="1"/>
              <a:t>kesuksesan</a:t>
            </a:r>
            <a:r>
              <a:rPr lang="en-US" dirty="0"/>
              <a:t> dan </a:t>
            </a:r>
            <a:r>
              <a:rPr lang="en-US" dirty="0" err="1"/>
              <a:t>mengurangi</a:t>
            </a:r>
            <a:r>
              <a:rPr lang="en-US" dirty="0"/>
              <a:t> yang </a:t>
            </a:r>
            <a:r>
              <a:rPr lang="en-US" dirty="0" err="1"/>
              <a:t>menyebabkan</a:t>
            </a:r>
            <a:r>
              <a:rPr lang="en-US" dirty="0"/>
              <a:t> </a:t>
            </a:r>
            <a:r>
              <a:rPr lang="en-US" dirty="0" err="1"/>
              <a:t>kegagalan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11046-6998-4E3E-8AD0-DE84861C4A89}" type="datetime1">
              <a:rPr lang="id-ID" smtClean="0"/>
              <a:t>31/07/2019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Bermain dengan Platform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63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9A1C55-33D9-441B-99C0-26D2C80E8A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270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Istilah</a:t>
            </a:r>
            <a:r>
              <a:rPr lang="en-US" dirty="0"/>
              <a:t> pada Neural Network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51810"/>
            <a:ext cx="8814723" cy="4999705"/>
          </a:xfrm>
        </p:spPr>
        <p:txBody>
          <a:bodyPr anchor="t">
            <a:normAutofit/>
          </a:bodyPr>
          <a:lstStyle/>
          <a:p>
            <a:r>
              <a:rPr lang="id-ID" dirty="0"/>
              <a:t>satu </a:t>
            </a:r>
            <a:r>
              <a:rPr lang="en-US" b="1" dirty="0"/>
              <a:t>epoch</a:t>
            </a:r>
            <a:r>
              <a:rPr lang="id-ID" dirty="0"/>
              <a:t> = satu umpan maju</a:t>
            </a:r>
            <a:r>
              <a:rPr lang="en-US" dirty="0"/>
              <a:t> (forward pass)</a:t>
            </a:r>
            <a:r>
              <a:rPr lang="id-ID" dirty="0"/>
              <a:t> dan satu umpan mundur </a:t>
            </a:r>
            <a:r>
              <a:rPr lang="en-US" dirty="0"/>
              <a:t> (backward pass) </a:t>
            </a:r>
            <a:r>
              <a:rPr lang="id-ID" dirty="0"/>
              <a:t>dari semua training </a:t>
            </a:r>
            <a:r>
              <a:rPr lang="en-US" dirty="0"/>
              <a:t>datasets.</a:t>
            </a:r>
          </a:p>
          <a:p>
            <a:r>
              <a:rPr lang="en-US" b="1" dirty="0"/>
              <a:t>Batch</a:t>
            </a:r>
            <a:r>
              <a:rPr lang="id-ID" dirty="0"/>
              <a:t> = jumlah training </a:t>
            </a:r>
            <a:r>
              <a:rPr lang="en-US" dirty="0"/>
              <a:t>datasets</a:t>
            </a:r>
            <a:r>
              <a:rPr lang="id-ID" dirty="0"/>
              <a:t> dalam satu gerakan maju / mundur</a:t>
            </a:r>
            <a:r>
              <a:rPr lang="en-US" dirty="0"/>
              <a:t> (forward/backward pass)</a:t>
            </a:r>
            <a:r>
              <a:rPr lang="id-ID" dirty="0"/>
              <a:t>. </a:t>
            </a:r>
            <a:endParaRPr lang="en-US" dirty="0"/>
          </a:p>
          <a:p>
            <a:pPr lvl="1"/>
            <a:r>
              <a:rPr lang="id-ID" dirty="0"/>
              <a:t>Semakin tinggi ukuran batch, semakin banyak ruang memori yang </a:t>
            </a:r>
            <a:r>
              <a:rPr lang="en-US" dirty="0"/>
              <a:t>user</a:t>
            </a:r>
            <a:r>
              <a:rPr lang="id-ID" dirty="0"/>
              <a:t> butuhkan. </a:t>
            </a:r>
            <a:endParaRPr lang="en-US" dirty="0"/>
          </a:p>
          <a:p>
            <a:r>
              <a:rPr lang="en-US" dirty="0"/>
              <a:t>J</a:t>
            </a:r>
            <a:r>
              <a:rPr lang="id-ID" dirty="0"/>
              <a:t>umlah </a:t>
            </a:r>
            <a:r>
              <a:rPr lang="id-ID" b="1" dirty="0"/>
              <a:t>iterasi</a:t>
            </a:r>
            <a:r>
              <a:rPr lang="id-ID" dirty="0"/>
              <a:t> = jumlah </a:t>
            </a:r>
            <a:r>
              <a:rPr lang="en-US" dirty="0"/>
              <a:t>pass</a:t>
            </a:r>
            <a:r>
              <a:rPr lang="id-ID" dirty="0"/>
              <a:t>, setiap </a:t>
            </a:r>
            <a:r>
              <a:rPr lang="en-US" dirty="0"/>
              <a:t>pass</a:t>
            </a:r>
            <a:r>
              <a:rPr lang="id-ID" dirty="0"/>
              <a:t> menggunakan jumlah</a:t>
            </a:r>
            <a:r>
              <a:rPr lang="en-US" dirty="0"/>
              <a:t> </a:t>
            </a:r>
            <a:r>
              <a:rPr lang="id-ID" dirty="0"/>
              <a:t>[ukuran batch] </a:t>
            </a:r>
            <a:r>
              <a:rPr lang="en-US" dirty="0"/>
              <a:t>dataset</a:t>
            </a:r>
            <a:r>
              <a:rPr lang="id-ID" dirty="0"/>
              <a:t>. </a:t>
            </a:r>
            <a:endParaRPr lang="en-US" dirty="0"/>
          </a:p>
          <a:p>
            <a:pPr lvl="1"/>
            <a:r>
              <a:rPr lang="en-US" dirty="0" err="1"/>
              <a:t>Lebih</a:t>
            </a:r>
            <a:r>
              <a:rPr lang="en-US" dirty="0"/>
              <a:t> </a:t>
            </a:r>
            <a:r>
              <a:rPr lang="id-ID" dirty="0"/>
              <a:t>jelas</a:t>
            </a:r>
            <a:r>
              <a:rPr lang="en-US" dirty="0" err="1"/>
              <a:t>nya</a:t>
            </a:r>
            <a:r>
              <a:rPr lang="id-ID" dirty="0"/>
              <a:t>, satu pass = satu pass maju + satu pass mundur (forward pass dan backward pass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dihitung</a:t>
            </a:r>
            <a:r>
              <a:rPr lang="en-US" dirty="0"/>
              <a:t> </a:t>
            </a:r>
            <a:r>
              <a:rPr lang="id-ID" dirty="0"/>
              <a:t>sebagai dua pass yang berbeda).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3BAF-7E39-4CFA-98A0-A53041915C97}" type="datetime1">
              <a:rPr lang="id-ID" smtClean="0"/>
              <a:t>31/07/2019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Bermain dengan Platform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64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FFED00-FD82-4631-B317-FC3FCF8884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617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Jenis-Jenis</a:t>
            </a:r>
            <a:r>
              <a:rPr lang="en-US" dirty="0"/>
              <a:t> Dataset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51810"/>
            <a:ext cx="8814723" cy="1847981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 err="1"/>
              <a:t>Terdapat</a:t>
            </a:r>
            <a:r>
              <a:rPr lang="en-US" dirty="0"/>
              <a:t> 4 </a:t>
            </a:r>
            <a:r>
              <a:rPr lang="en-US" dirty="0" err="1"/>
              <a:t>jenis</a:t>
            </a:r>
            <a:r>
              <a:rPr lang="en-US" dirty="0"/>
              <a:t> dataset yang </a:t>
            </a:r>
            <a:r>
              <a:rPr lang="en-US" dirty="0" err="1"/>
              <a:t>disediakan</a:t>
            </a:r>
            <a:r>
              <a:rPr lang="en-US" dirty="0"/>
              <a:t> oleh Playground </a:t>
            </a:r>
            <a:r>
              <a:rPr lang="id-ID" dirty="0">
                <a:hlinkClick r:id="rId3"/>
              </a:rPr>
              <a:t>https://playground.tensorflow.org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Circle</a:t>
            </a:r>
          </a:p>
          <a:p>
            <a:pPr lvl="1"/>
            <a:r>
              <a:rPr lang="en-US" dirty="0"/>
              <a:t>Exclusive Or</a:t>
            </a:r>
          </a:p>
          <a:p>
            <a:pPr lvl="1"/>
            <a:r>
              <a:rPr lang="en-US" dirty="0"/>
              <a:t>Gaussian</a:t>
            </a:r>
          </a:p>
          <a:p>
            <a:pPr lvl="1"/>
            <a:r>
              <a:rPr lang="en-US" dirty="0"/>
              <a:t>Spiral 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0EBBB-0FDF-4F14-91F4-A3B7E991C27A}" type="datetime1">
              <a:rPr lang="id-ID" smtClean="0"/>
              <a:t>31/07/2019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Bermain dengan Platform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65</a:t>
            </a:fld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3F8B4F-AB41-427A-A2DD-FB980891E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989" y="3450741"/>
            <a:ext cx="1390367" cy="1390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4A3453-E7F6-471C-980C-D55168E72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676" y="3450742"/>
            <a:ext cx="1368625" cy="1368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CB9594-8400-403E-A7CC-4EB690F62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2258" y="3450742"/>
            <a:ext cx="1336797" cy="1368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2FD7BF-517D-47FD-8748-9C822AD5CB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012" y="3429000"/>
            <a:ext cx="1368625" cy="1368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1EDBA8-173F-49A7-981E-45D51F07AF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479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Representasi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pada Dataset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51810"/>
            <a:ext cx="8814723" cy="1847981"/>
          </a:xfrm>
        </p:spPr>
        <p:txBody>
          <a:bodyPr anchor="t">
            <a:normAutofit/>
          </a:bodyPr>
          <a:lstStyle/>
          <a:p>
            <a:r>
              <a:rPr lang="en-US" dirty="0" err="1"/>
              <a:t>Terdapat</a:t>
            </a:r>
            <a:r>
              <a:rPr lang="en-US" dirty="0"/>
              <a:t> 3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membedakan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pada dataset:</a:t>
            </a:r>
          </a:p>
          <a:p>
            <a:pPr lvl="1"/>
            <a:r>
              <a:rPr lang="en-US" dirty="0" err="1"/>
              <a:t>Oranye</a:t>
            </a:r>
            <a:r>
              <a:rPr lang="en-US" dirty="0"/>
              <a:t>: -1</a:t>
            </a:r>
          </a:p>
          <a:p>
            <a:pPr lvl="1"/>
            <a:r>
              <a:rPr lang="en-US" dirty="0" err="1"/>
              <a:t>Biru</a:t>
            </a:r>
            <a:r>
              <a:rPr lang="en-US" dirty="0"/>
              <a:t>: 1</a:t>
            </a:r>
          </a:p>
          <a:p>
            <a:pPr lvl="1"/>
            <a:r>
              <a:rPr lang="en-US" dirty="0" err="1"/>
              <a:t>Putih</a:t>
            </a:r>
            <a:r>
              <a:rPr lang="en-US" dirty="0"/>
              <a:t>: 0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F061-058C-45B4-8910-958D84AE271B}" type="datetime1">
              <a:rPr lang="id-ID" smtClean="0"/>
              <a:t>31/07/2019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Bermain dengan Platform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66</a:t>
            </a:fld>
            <a:endParaRPr lang="id-ID" dirty="0"/>
          </a:p>
        </p:txBody>
      </p:sp>
      <p:pic>
        <p:nvPicPr>
          <p:cNvPr id="3074" name="Picture 2" descr="https://cdn-images-1.medium.com/max/800/1*FaRjsCDPEeked5pngbF7Xw.png">
            <a:extLst>
              <a:ext uri="{FF2B5EF4-FFF2-40B4-BE49-F238E27FC236}">
                <a16:creationId xmlns:a16="http://schemas.microsoft.com/office/drawing/2014/main" id="{94EDA054-1390-4229-9E01-A66A8CBCE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337" y="3527827"/>
            <a:ext cx="535305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EA9888-8C0B-4F57-84CF-F789440EAC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832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1843" y="2948156"/>
            <a:ext cx="6822158" cy="1504574"/>
          </a:xfrm>
        </p:spPr>
        <p:txBody>
          <a:bodyPr>
            <a:normAutofit/>
          </a:bodyPr>
          <a:lstStyle/>
          <a:p>
            <a:r>
              <a:rPr lang="en-US" dirty="0"/>
              <a:t>Tutorial </a:t>
            </a:r>
            <a:r>
              <a:rPr lang="en-US" dirty="0" err="1"/>
              <a:t>Klasifikasi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d-ID" dirty="0"/>
              <a:t>Bagian </a:t>
            </a:r>
            <a:r>
              <a:rPr lang="en-US" dirty="0"/>
              <a:t>3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A87C-A9EF-4375-A4B2-14B75E76047C}" type="datetime1">
              <a:rPr lang="id-ID" smtClean="0"/>
              <a:t>31/07/2019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67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B6146-C1F9-4A01-9B99-E2F398E727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4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 err="1"/>
              <a:t>Klasifikasi</a:t>
            </a:r>
            <a:r>
              <a:rPr lang="en-US" sz="3000" dirty="0"/>
              <a:t> Data Point </a:t>
            </a:r>
            <a:r>
              <a:rPr lang="en-US" sz="3000" dirty="0" err="1"/>
              <a:t>Menjadi</a:t>
            </a:r>
            <a:r>
              <a:rPr lang="en-US" sz="3000" dirty="0"/>
              <a:t> </a:t>
            </a:r>
            <a:r>
              <a:rPr lang="en-US" sz="3000" dirty="0" err="1"/>
              <a:t>Dua</a:t>
            </a:r>
            <a:r>
              <a:rPr lang="en-US" sz="3000" dirty="0"/>
              <a:t> </a:t>
            </a:r>
            <a:r>
              <a:rPr lang="en-US" sz="3000" dirty="0" err="1"/>
              <a:t>Bagian</a:t>
            </a:r>
            <a:endParaRPr lang="id-ID" sz="3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1F803-E0EB-4E61-9C51-B279A4861C54}" type="datetime1">
              <a:rPr lang="id-ID" smtClean="0"/>
              <a:t>31/07/2019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Bermain dengan Platform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68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F8D6EB-BFAD-4D8F-A429-4CB118EBC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1312"/>
            <a:ext cx="9144000" cy="384668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B76894E-BEBA-451C-98D0-B2044E46907F}"/>
              </a:ext>
            </a:extLst>
          </p:cNvPr>
          <p:cNvSpPr/>
          <p:nvPr/>
        </p:nvSpPr>
        <p:spPr>
          <a:xfrm>
            <a:off x="437321" y="3866322"/>
            <a:ext cx="583096" cy="49364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60BD61-0D55-4463-A660-F7F0A7DAC189}"/>
              </a:ext>
            </a:extLst>
          </p:cNvPr>
          <p:cNvSpPr/>
          <p:nvPr/>
        </p:nvSpPr>
        <p:spPr>
          <a:xfrm>
            <a:off x="1914937" y="3740426"/>
            <a:ext cx="722245" cy="84482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66E23A2-8A5D-4922-8444-DF09D7C8C0D5}"/>
              </a:ext>
            </a:extLst>
          </p:cNvPr>
          <p:cNvSpPr/>
          <p:nvPr/>
        </p:nvSpPr>
        <p:spPr>
          <a:xfrm>
            <a:off x="4231135" y="3318013"/>
            <a:ext cx="831195" cy="104195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56791DC-E93A-4E46-912F-BC541B129F0A}"/>
              </a:ext>
            </a:extLst>
          </p:cNvPr>
          <p:cNvSpPr/>
          <p:nvPr/>
        </p:nvSpPr>
        <p:spPr>
          <a:xfrm>
            <a:off x="6397868" y="3641862"/>
            <a:ext cx="2467836" cy="225535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333D36-96C7-408B-8AB1-5BB96B6370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638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Lebih</a:t>
            </a:r>
            <a:r>
              <a:rPr lang="en-US" sz="2400" dirty="0"/>
              <a:t> Banyak Neuron, </a:t>
            </a:r>
            <a:r>
              <a:rPr lang="en-US" sz="2400" dirty="0" err="1"/>
              <a:t>Lebih</a:t>
            </a:r>
            <a:r>
              <a:rPr lang="en-US" sz="2400" dirty="0"/>
              <a:t> Banyak </a:t>
            </a:r>
            <a:r>
              <a:rPr lang="en-US" sz="2400" dirty="0" err="1"/>
              <a:t>Fitur</a:t>
            </a:r>
            <a:r>
              <a:rPr lang="en-US" sz="2400" dirty="0"/>
              <a:t> </a:t>
            </a:r>
            <a:r>
              <a:rPr lang="en-US" sz="2400" dirty="0" err="1"/>
              <a:t>Diekstraksi</a:t>
            </a:r>
            <a:endParaRPr lang="id-ID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92CB-4E15-4FD1-8320-EC73BCC68421}" type="datetime1">
              <a:rPr lang="id-ID" smtClean="0"/>
              <a:t>31/07/2019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Bermain dengan Platform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69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B4E493-8311-41CC-8D3A-58D79FD1E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69" y="1260558"/>
            <a:ext cx="6809873" cy="2519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7C7E9-F2C0-42D3-B1C6-2D69CA24C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69" y="3903816"/>
            <a:ext cx="6809873" cy="2667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171AFC-0A9E-4FE6-BFE8-AE78959204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8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AED3-265D-4019-8CEA-4B8EA10E4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Memulai</a:t>
            </a:r>
            <a:r>
              <a:rPr lang="en-US" dirty="0"/>
              <a:t> Project Deep 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C1470-E7C1-4998-BD4D-3CA70F8CE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Bagian</a:t>
            </a:r>
            <a:r>
              <a:rPr lang="en-US" dirty="0"/>
              <a:t>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E0B5A-AFE1-4D9D-8206-27CB0FB8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56767-066D-4EE7-A207-D6C376EE152E}" type="datetime1">
              <a:rPr lang="id-ID" smtClean="0"/>
              <a:t>31/07/2019</a:t>
            </a:fld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7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EE57C-B9DA-4B75-8699-1B1829723C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261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Lebih</a:t>
            </a:r>
            <a:r>
              <a:rPr lang="en-US" sz="2400" dirty="0"/>
              <a:t> Banyak Neuron, </a:t>
            </a:r>
            <a:r>
              <a:rPr lang="en-US" sz="2400" dirty="0" err="1"/>
              <a:t>Lebih</a:t>
            </a:r>
            <a:r>
              <a:rPr lang="en-US" sz="2400" dirty="0"/>
              <a:t> Banyak </a:t>
            </a:r>
            <a:r>
              <a:rPr lang="en-US" sz="2400" dirty="0" err="1"/>
              <a:t>Fitur</a:t>
            </a:r>
            <a:r>
              <a:rPr lang="en-US" sz="2400" dirty="0"/>
              <a:t> </a:t>
            </a:r>
            <a:r>
              <a:rPr lang="en-US" sz="2400" dirty="0" err="1"/>
              <a:t>Diekstraksi</a:t>
            </a:r>
            <a:r>
              <a:rPr lang="en-US" sz="2400" dirty="0"/>
              <a:t> (2)</a:t>
            </a:r>
            <a:endParaRPr lang="id-ID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99DD-17DA-4FFD-8D40-829ABBB87F00}" type="datetime1">
              <a:rPr lang="id-ID" smtClean="0"/>
              <a:t>31/07/2019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Bermain dengan Platform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70</a:t>
            </a:fld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A7DD9-30EA-4FC3-B50E-1AF5E216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69" y="1358489"/>
            <a:ext cx="6029739" cy="2447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313C1D-42CD-4D8D-B1F5-BF93D0C1B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69" y="3984976"/>
            <a:ext cx="6029739" cy="287302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04F5AF-3355-4FB1-A89E-F50F959EA4AC}"/>
              </a:ext>
            </a:extLst>
          </p:cNvPr>
          <p:cNvSpPr/>
          <p:nvPr/>
        </p:nvSpPr>
        <p:spPr>
          <a:xfrm>
            <a:off x="3849755" y="3984976"/>
            <a:ext cx="722245" cy="50751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E8C024-12A7-4053-8D39-DA5E0AADF2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909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Klasifikasi</a:t>
            </a:r>
            <a:r>
              <a:rPr lang="en-US" dirty="0"/>
              <a:t> Pada Data Point Spiral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65117-89D2-40A6-B9DB-18EE352F92A5}" type="datetime1">
              <a:rPr lang="id-ID" smtClean="0"/>
              <a:t>31/07/2019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Bermain dengan Platform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71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18845-31F0-41ED-B151-6ACD42179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48" y="1142828"/>
            <a:ext cx="7347283" cy="4572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DFA8CA-FFF6-467B-9385-6AF1DDBFF2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15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883-7A1B-42E8-ADC8-2DA07A0B7CA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31/07/2019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Bermain dengan Platform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253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Project </a:t>
            </a:r>
            <a:r>
              <a:rPr lang="en-US" dirty="0" err="1"/>
              <a:t>Baru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211D-11C1-4E2F-A8AE-0F8AC9EAB16D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4D93E-ECF2-49C0-874F-851003394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" y="1613148"/>
            <a:ext cx="9144000" cy="410837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706AFDF-CDB4-4AFC-8C84-32A59F394688}"/>
              </a:ext>
            </a:extLst>
          </p:cNvPr>
          <p:cNvSpPr/>
          <p:nvPr/>
        </p:nvSpPr>
        <p:spPr>
          <a:xfrm>
            <a:off x="6252979" y="2252870"/>
            <a:ext cx="1154304" cy="7288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083F90-1015-4244-8DE8-C152B6577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03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2AC7-386E-4E75-8F77-25A4AFF5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Project </a:t>
            </a:r>
            <a:r>
              <a:rPr lang="en-US" dirty="0" err="1"/>
              <a:t>Baru</a:t>
            </a:r>
            <a:r>
              <a:rPr lang="en-US" dirty="0"/>
              <a:t> (2)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10C8D-C2BD-4A28-B25F-6E4E3046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39B48-2EDE-4855-926F-2BAAA0AC97A2}" type="datetime1">
              <a:rPr lang="id-ID" smtClean="0"/>
              <a:t>31/07/2019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662D1-AE6B-4195-8D5F-989E17AEE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Bermain dengan Platform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4BBF1-835A-43B0-A5A6-CE7FDA6B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78ECE-DC77-4FDD-8C11-487164DAB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" y="1553910"/>
            <a:ext cx="9144000" cy="375018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706AFDF-CDB4-4AFC-8C84-32A59F394688}"/>
              </a:ext>
            </a:extLst>
          </p:cNvPr>
          <p:cNvSpPr/>
          <p:nvPr/>
        </p:nvSpPr>
        <p:spPr>
          <a:xfrm>
            <a:off x="2354385" y="2646660"/>
            <a:ext cx="1873058" cy="12627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D96DB3-2771-490D-97BE-561ADB1116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45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2814</TotalTime>
  <Words>1620</Words>
  <Application>Microsoft Office PowerPoint</Application>
  <PresentationFormat>On-screen Show (4:3)</PresentationFormat>
  <Paragraphs>380</Paragraphs>
  <Slides>72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Arial</vt:lpstr>
      <vt:lpstr>Calibri</vt:lpstr>
      <vt:lpstr>Calibri Light</vt:lpstr>
      <vt:lpstr>Courier New</vt:lpstr>
      <vt:lpstr>HP Simplified</vt:lpstr>
      <vt:lpstr>Product Sans</vt:lpstr>
      <vt:lpstr>Segoe UI Light</vt:lpstr>
      <vt:lpstr>Office Theme</vt:lpstr>
      <vt:lpstr>1_Office Theme</vt:lpstr>
      <vt:lpstr>2_Office Theme</vt:lpstr>
      <vt:lpstr>PowerPoint Presentation</vt:lpstr>
      <vt:lpstr>Bermain dengan Platform Deep Learning</vt:lpstr>
      <vt:lpstr>Tutorial Registrasi Deep Cognition</vt:lpstr>
      <vt:lpstr>Homepage</vt:lpstr>
      <vt:lpstr>Registrasi</vt:lpstr>
      <vt:lpstr>Log In</vt:lpstr>
      <vt:lpstr>Memulai Project Deep Cognition</vt:lpstr>
      <vt:lpstr>Membuat Project Baru</vt:lpstr>
      <vt:lpstr>Membuat Project Baru (2)</vt:lpstr>
      <vt:lpstr>Membuat Project Baru (3)</vt:lpstr>
      <vt:lpstr>Membuka Project</vt:lpstr>
      <vt:lpstr>Mengatur Dataset Pada Project Deep Cognition</vt:lpstr>
      <vt:lpstr>Datasets</vt:lpstr>
      <vt:lpstr>Memulai Project Dari Sample Datasets</vt:lpstr>
      <vt:lpstr>Memilih Sample Datasets</vt:lpstr>
      <vt:lpstr>Pembagian Training, Validation dan Test</vt:lpstr>
      <vt:lpstr>Load Datasets pada Memori</vt:lpstr>
      <vt:lpstr>Mengacak Datasets</vt:lpstr>
      <vt:lpstr>Memvisualisasikan Datasets dan Rekayasa Fitur</vt:lpstr>
      <vt:lpstr>Mengatur Fitur</vt:lpstr>
      <vt:lpstr>Mengatur Fitur (2)</vt:lpstr>
      <vt:lpstr>Membangun Model Deep Learning</vt:lpstr>
      <vt:lpstr>Menggunakan Graphical Editor</vt:lpstr>
      <vt:lpstr>Menggunakan Graphical Editor (2)</vt:lpstr>
      <vt:lpstr>Menggunakan Graphical Editor (3)</vt:lpstr>
      <vt:lpstr>Menggunakan Graphical Editor (4)</vt:lpstr>
      <vt:lpstr>Menggunakan Graphical Editor (5)</vt:lpstr>
      <vt:lpstr>Menggunakan Graphical Editor (6)</vt:lpstr>
      <vt:lpstr>Menggunakan Graphical Editor (7)</vt:lpstr>
      <vt:lpstr>Menggunakan Graphical Editor (8)</vt:lpstr>
      <vt:lpstr>Menggunakan Graphical Editor (9)</vt:lpstr>
      <vt:lpstr>Menggunakan Graphical Editor (10)</vt:lpstr>
      <vt:lpstr>Menggunakan Graphical Editor (11)</vt:lpstr>
      <vt:lpstr>Menggunakan Graphical Editor (12)</vt:lpstr>
      <vt:lpstr>Menggunakan Graphical Editor (13)</vt:lpstr>
      <vt:lpstr>Menggunakan Graphical Editor (14)</vt:lpstr>
      <vt:lpstr>Menggunakan Graphical Editor (15)</vt:lpstr>
      <vt:lpstr>Menggunakan Graphical Editor (16)</vt:lpstr>
      <vt:lpstr>Menggunakan Graphical Editor (17)</vt:lpstr>
      <vt:lpstr>Menggunakan Graphical Editor (18)</vt:lpstr>
      <vt:lpstr>Menggunakan Graphical Editor (19)</vt:lpstr>
      <vt:lpstr>Menggunakan Graphical Editor (20)</vt:lpstr>
      <vt:lpstr>Menggunakan Graphical Editor (20)</vt:lpstr>
      <vt:lpstr>Membangun Model Deep Learning Secara Otomatis</vt:lpstr>
      <vt:lpstr>Menggunakan AutoML (1)</vt:lpstr>
      <vt:lpstr>Menggunakan AutoML (2)</vt:lpstr>
      <vt:lpstr>Menggunakan AutoML (3)</vt:lpstr>
      <vt:lpstr>Menggunakan AutoML (4)</vt:lpstr>
      <vt:lpstr>Menggunakan AutoML (5)</vt:lpstr>
      <vt:lpstr>Menggunakan AutoML (6)</vt:lpstr>
      <vt:lpstr>Menggunakan AutoML (7)</vt:lpstr>
      <vt:lpstr>Menggunakan AutoML (8)</vt:lpstr>
      <vt:lpstr>Menggunakan AutoML (9)</vt:lpstr>
      <vt:lpstr>Menggunakan AutoML (10)</vt:lpstr>
      <vt:lpstr>Menggunakan AutoML (11)</vt:lpstr>
      <vt:lpstr>Menggunakan AutoML (12)</vt:lpstr>
      <vt:lpstr>Menggunakan AutoML (13)</vt:lpstr>
      <vt:lpstr>Platform Playground TensorFlow</vt:lpstr>
      <vt:lpstr>Mengenal Playground TensorFlow</vt:lpstr>
      <vt:lpstr>Apa itu TensorFlow?</vt:lpstr>
      <vt:lpstr>Apa itu TensorFlow Playground?</vt:lpstr>
      <vt:lpstr>Memahami Neural Network dengan Menggunakan Playground TensorFlow</vt:lpstr>
      <vt:lpstr>Apa itu Neural Network?</vt:lpstr>
      <vt:lpstr>Istilah pada Neural Network</vt:lpstr>
      <vt:lpstr>Jenis-Jenis Dataset</vt:lpstr>
      <vt:lpstr>Representasi Warna pada Dataset</vt:lpstr>
      <vt:lpstr>Tutorial Klasifikasi</vt:lpstr>
      <vt:lpstr>Klasifikasi Data Point Menjadi Dua Bagian</vt:lpstr>
      <vt:lpstr>Lebih Banyak Neuron, Lebih Banyak Fitur Diekstraksi</vt:lpstr>
      <vt:lpstr>Lebih Banyak Neuron, Lebih Banyak Fitur Diekstraksi (2)</vt:lpstr>
      <vt:lpstr>Klasifikasi Pada Data Point Spiral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Elvira Sukma Wahyuni, S.Pd.T., M.Eng </cp:lastModifiedBy>
  <cp:revision>182</cp:revision>
  <dcterms:created xsi:type="dcterms:W3CDTF">2019-04-17T03:34:48Z</dcterms:created>
  <dcterms:modified xsi:type="dcterms:W3CDTF">2019-07-31T00:05:49Z</dcterms:modified>
</cp:coreProperties>
</file>